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EB Garamon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i3QkpN1/kovbKLicQG5F6z/ARp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159103-C1E6-4891-A0B2-76D97CA71DF3}">
  <a:tblStyle styleId="{E8159103-C1E6-4891-A0B2-76D97CA71D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bold.fntdata"/><Relationship Id="rId30" Type="http://schemas.openxmlformats.org/officeDocument/2006/relationships/font" Target="fonts/EBGaramond-regular.fntdata"/><Relationship Id="rId11" Type="http://schemas.openxmlformats.org/officeDocument/2006/relationships/slide" Target="slides/slide6.xml"/><Relationship Id="rId33" Type="http://schemas.openxmlformats.org/officeDocument/2006/relationships/font" Target="fonts/EBGaramond-boldItalic.fntdata"/><Relationship Id="rId10" Type="http://schemas.openxmlformats.org/officeDocument/2006/relationships/slide" Target="slides/slide5.xml"/><Relationship Id="rId32" Type="http://schemas.openxmlformats.org/officeDocument/2006/relationships/font" Target="fonts/EBGaramond-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16349ee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a16349ee2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4046f41a2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54046f41a2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28c3c81b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a28c3c81bd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9a9bb530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a9a9bb530f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16349ee2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a16349ee2e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9a9bb53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a9a9bb530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9a9bb530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a9a9bb530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9a9bb530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a9a9bb530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9a9bb530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a9a9bb530f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16349ee2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a16349ee2e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16349ee2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a16349ee2e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16349ee2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a16349ee2e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16349ee2e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a16349ee2e_1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2"/>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2"/>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lvl1pPr indent="-370840" lvl="0" marL="457200" algn="l">
              <a:lnSpc>
                <a:spcPct val="110000"/>
              </a:lnSpc>
              <a:spcBef>
                <a:spcPts val="1000"/>
              </a:spcBef>
              <a:spcAft>
                <a:spcPts val="0"/>
              </a:spcAft>
              <a:buSzPts val="2240"/>
              <a:buFont typeface="Noto Sans Symbols"/>
              <a:buChar char="▪"/>
              <a:defRPr/>
            </a:lvl1pPr>
            <a:lvl2pPr indent="-350519" lvl="1" marL="914400" algn="l">
              <a:lnSpc>
                <a:spcPct val="110000"/>
              </a:lnSpc>
              <a:spcBef>
                <a:spcPts val="500"/>
              </a:spcBef>
              <a:spcAft>
                <a:spcPts val="0"/>
              </a:spcAft>
              <a:buSzPts val="1920"/>
              <a:buFont typeface="Noto Sans Symbols"/>
              <a:buChar char="▪"/>
              <a:defRPr/>
            </a:lvl2pPr>
            <a:lvl3pPr indent="-330200" lvl="2" marL="1371600" algn="l">
              <a:lnSpc>
                <a:spcPct val="110000"/>
              </a:lnSpc>
              <a:spcBef>
                <a:spcPts val="500"/>
              </a:spcBef>
              <a:spcAft>
                <a:spcPts val="0"/>
              </a:spcAft>
              <a:buSzPts val="1600"/>
              <a:buFont typeface="Noto Sans Symbols"/>
              <a:buChar char="▪"/>
              <a:defRPr/>
            </a:lvl3pPr>
            <a:lvl4pPr indent="-320039" lvl="3" marL="1828800" algn="l">
              <a:lnSpc>
                <a:spcPct val="110000"/>
              </a:lnSpc>
              <a:spcBef>
                <a:spcPts val="500"/>
              </a:spcBef>
              <a:spcAft>
                <a:spcPts val="0"/>
              </a:spcAft>
              <a:buSzPts val="1440"/>
              <a:buFont typeface="Noto Sans Symbols"/>
              <a:buChar char="▪"/>
              <a:defRPr/>
            </a:lvl4pPr>
            <a:lvl5pPr indent="-320039" lvl="4" marL="2286000" algn="l">
              <a:lnSpc>
                <a:spcPct val="110000"/>
              </a:lnSpc>
              <a:spcBef>
                <a:spcPts val="500"/>
              </a:spcBef>
              <a:spcAft>
                <a:spcPts val="0"/>
              </a:spcAft>
              <a:buSzPts val="144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 name="Google Shape;15;p22"/>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2"/>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2"/>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31"/>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1"/>
          <p:cNvSpPr txBox="1"/>
          <p:nvPr>
            <p:ph idx="1" type="body"/>
          </p:nvPr>
        </p:nvSpPr>
        <p:spPr>
          <a:xfrm rot="5400000">
            <a:off x="4096847" y="-1079990"/>
            <a:ext cx="3998306" cy="10515600"/>
          </a:xfrm>
          <a:prstGeom prst="rect">
            <a:avLst/>
          </a:prstGeom>
          <a:noFill/>
          <a:ln>
            <a:noFill/>
          </a:ln>
        </p:spPr>
        <p:txBody>
          <a:bodyPr anchorCtr="0" anchor="t" bIns="45700" lIns="91425" spcFirstLastPara="1" rIns="91425" wrap="square" tIns="45700">
            <a:normAutofit/>
          </a:bodyPr>
          <a:lstStyle>
            <a:lvl1pPr indent="-320040" lvl="0" marL="457200" algn="l">
              <a:lnSpc>
                <a:spcPct val="110000"/>
              </a:lnSpc>
              <a:spcBef>
                <a:spcPts val="1000"/>
              </a:spcBef>
              <a:spcAft>
                <a:spcPts val="0"/>
              </a:spcAft>
              <a:buSzPts val="1440"/>
              <a:buChar char="▪"/>
              <a:defRPr/>
            </a:lvl1pPr>
            <a:lvl2pPr indent="-320040" lvl="1" marL="914400" algn="l">
              <a:lnSpc>
                <a:spcPct val="110000"/>
              </a:lnSpc>
              <a:spcBef>
                <a:spcPts val="500"/>
              </a:spcBef>
              <a:spcAft>
                <a:spcPts val="0"/>
              </a:spcAft>
              <a:buSzPts val="1440"/>
              <a:buChar char="▪"/>
              <a:defRPr/>
            </a:lvl2pPr>
            <a:lvl3pPr indent="-320039" lvl="2" marL="1371600" algn="l">
              <a:lnSpc>
                <a:spcPct val="110000"/>
              </a:lnSpc>
              <a:spcBef>
                <a:spcPts val="500"/>
              </a:spcBef>
              <a:spcAft>
                <a:spcPts val="0"/>
              </a:spcAft>
              <a:buSzPts val="1440"/>
              <a:buChar char="▪"/>
              <a:defRPr/>
            </a:lvl3pPr>
            <a:lvl4pPr indent="-320039" lvl="3" marL="1828800" algn="l">
              <a:lnSpc>
                <a:spcPct val="110000"/>
              </a:lnSpc>
              <a:spcBef>
                <a:spcPts val="500"/>
              </a:spcBef>
              <a:spcAft>
                <a:spcPts val="0"/>
              </a:spcAft>
              <a:buSzPts val="1440"/>
              <a:buChar char="▪"/>
              <a:defRPr/>
            </a:lvl4pPr>
            <a:lvl5pPr indent="-320039" lvl="4" marL="2286000" algn="l">
              <a:lnSpc>
                <a:spcPct val="110000"/>
              </a:lnSpc>
              <a:spcBef>
                <a:spcPts val="5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1"/>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1"/>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32"/>
          <p:cNvSpPr txBox="1"/>
          <p:nvPr>
            <p:ph type="title"/>
          </p:nvPr>
        </p:nvSpPr>
        <p:spPr>
          <a:xfrm rot="5400000">
            <a:off x="7331869" y="2155031"/>
            <a:ext cx="5414963"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2"/>
          <p:cNvSpPr txBox="1"/>
          <p:nvPr>
            <p:ph idx="1" type="body"/>
          </p:nvPr>
        </p:nvSpPr>
        <p:spPr>
          <a:xfrm rot="5400000">
            <a:off x="1997869" y="-397669"/>
            <a:ext cx="5414963" cy="7734300"/>
          </a:xfrm>
          <a:prstGeom prst="rect">
            <a:avLst/>
          </a:prstGeom>
          <a:noFill/>
          <a:ln>
            <a:noFill/>
          </a:ln>
        </p:spPr>
        <p:txBody>
          <a:bodyPr anchorCtr="0" anchor="t" bIns="45700" lIns="91425" spcFirstLastPara="1" rIns="91425" wrap="square" tIns="45700">
            <a:normAutofit/>
          </a:bodyPr>
          <a:lstStyle>
            <a:lvl1pPr indent="-320040" lvl="0" marL="457200" algn="l">
              <a:lnSpc>
                <a:spcPct val="110000"/>
              </a:lnSpc>
              <a:spcBef>
                <a:spcPts val="1000"/>
              </a:spcBef>
              <a:spcAft>
                <a:spcPts val="0"/>
              </a:spcAft>
              <a:buSzPts val="1440"/>
              <a:buChar char="▪"/>
              <a:defRPr/>
            </a:lvl1pPr>
            <a:lvl2pPr indent="-320040" lvl="1" marL="914400" algn="l">
              <a:lnSpc>
                <a:spcPct val="110000"/>
              </a:lnSpc>
              <a:spcBef>
                <a:spcPts val="500"/>
              </a:spcBef>
              <a:spcAft>
                <a:spcPts val="0"/>
              </a:spcAft>
              <a:buSzPts val="1440"/>
              <a:buChar char="▪"/>
              <a:defRPr/>
            </a:lvl2pPr>
            <a:lvl3pPr indent="-320039" lvl="2" marL="1371600" algn="l">
              <a:lnSpc>
                <a:spcPct val="110000"/>
              </a:lnSpc>
              <a:spcBef>
                <a:spcPts val="500"/>
              </a:spcBef>
              <a:spcAft>
                <a:spcPts val="0"/>
              </a:spcAft>
              <a:buSzPts val="1440"/>
              <a:buChar char="▪"/>
              <a:defRPr/>
            </a:lvl3pPr>
            <a:lvl4pPr indent="-320039" lvl="3" marL="1828800" algn="l">
              <a:lnSpc>
                <a:spcPct val="110000"/>
              </a:lnSpc>
              <a:spcBef>
                <a:spcPts val="500"/>
              </a:spcBef>
              <a:spcAft>
                <a:spcPts val="0"/>
              </a:spcAft>
              <a:buSzPts val="1440"/>
              <a:buChar char="▪"/>
              <a:defRPr/>
            </a:lvl4pPr>
            <a:lvl5pPr indent="-320039" lvl="4" marL="2286000" algn="l">
              <a:lnSpc>
                <a:spcPct val="110000"/>
              </a:lnSpc>
              <a:spcBef>
                <a:spcPts val="5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2"/>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2"/>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accent5"/>
              </a:buClr>
              <a:buSzPts val="5400"/>
              <a:buFont typeface="EB Garamon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1000"/>
              </a:spcBef>
              <a:spcAft>
                <a:spcPts val="0"/>
              </a:spcAft>
              <a:buSzPts val="1920"/>
              <a:buNone/>
              <a:defRPr sz="2400"/>
            </a:lvl1pPr>
            <a:lvl2pPr lvl="1" algn="ctr">
              <a:lnSpc>
                <a:spcPct val="110000"/>
              </a:lnSpc>
              <a:spcBef>
                <a:spcPts val="500"/>
              </a:spcBef>
              <a:spcAft>
                <a:spcPts val="0"/>
              </a:spcAft>
              <a:buSzPts val="1600"/>
              <a:buNone/>
              <a:defRPr sz="2000"/>
            </a:lvl2pPr>
            <a:lvl3pPr lvl="2" algn="ctr">
              <a:lnSpc>
                <a:spcPct val="110000"/>
              </a:lnSpc>
              <a:spcBef>
                <a:spcPts val="500"/>
              </a:spcBef>
              <a:spcAft>
                <a:spcPts val="0"/>
              </a:spcAft>
              <a:buSzPts val="1440"/>
              <a:buNone/>
              <a:defRPr sz="1800"/>
            </a:lvl3pPr>
            <a:lvl4pPr lvl="3" algn="ctr">
              <a:lnSpc>
                <a:spcPct val="110000"/>
              </a:lnSpc>
              <a:spcBef>
                <a:spcPts val="500"/>
              </a:spcBef>
              <a:spcAft>
                <a:spcPts val="0"/>
              </a:spcAft>
              <a:buSzPts val="1280"/>
              <a:buNone/>
              <a:defRPr sz="1600"/>
            </a:lvl4pPr>
            <a:lvl5pPr lvl="4" algn="ctr">
              <a:lnSpc>
                <a:spcPct val="110000"/>
              </a:lnSpc>
              <a:spcBef>
                <a:spcPts val="500"/>
              </a:spcBef>
              <a:spcAft>
                <a:spcPts val="0"/>
              </a:spcAft>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23"/>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3"/>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3"/>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5"/>
              </a:buClr>
              <a:buSzPts val="5400"/>
              <a:buFont typeface="EB Garamon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920"/>
              <a:buNone/>
              <a:defRPr sz="2400">
                <a:solidFill>
                  <a:srgbClr val="888888"/>
                </a:solidFill>
              </a:defRPr>
            </a:lvl1pPr>
            <a:lvl2pPr indent="-228600" lvl="1" marL="914400" algn="l">
              <a:lnSpc>
                <a:spcPct val="110000"/>
              </a:lnSpc>
              <a:spcBef>
                <a:spcPts val="500"/>
              </a:spcBef>
              <a:spcAft>
                <a:spcPts val="0"/>
              </a:spcAft>
              <a:buSzPts val="1600"/>
              <a:buNone/>
              <a:defRPr sz="2000">
                <a:solidFill>
                  <a:srgbClr val="888888"/>
                </a:solidFill>
              </a:defRPr>
            </a:lvl2pPr>
            <a:lvl3pPr indent="-228600" lvl="2" marL="1371600" algn="l">
              <a:lnSpc>
                <a:spcPct val="110000"/>
              </a:lnSpc>
              <a:spcBef>
                <a:spcPts val="500"/>
              </a:spcBef>
              <a:spcAft>
                <a:spcPts val="0"/>
              </a:spcAft>
              <a:buSzPts val="1440"/>
              <a:buNone/>
              <a:defRPr sz="1800">
                <a:solidFill>
                  <a:srgbClr val="888888"/>
                </a:solidFill>
              </a:defRPr>
            </a:lvl3pPr>
            <a:lvl4pPr indent="-228600" lvl="3" marL="1828800" algn="l">
              <a:lnSpc>
                <a:spcPct val="110000"/>
              </a:lnSpc>
              <a:spcBef>
                <a:spcPts val="500"/>
              </a:spcBef>
              <a:spcAft>
                <a:spcPts val="0"/>
              </a:spcAft>
              <a:buSzPts val="1280"/>
              <a:buNone/>
              <a:defRPr sz="1600">
                <a:solidFill>
                  <a:srgbClr val="888888"/>
                </a:solidFill>
              </a:defRPr>
            </a:lvl4pPr>
            <a:lvl5pPr indent="-228600" lvl="4" marL="2286000" algn="l">
              <a:lnSpc>
                <a:spcPct val="110000"/>
              </a:lnSpc>
              <a:spcBef>
                <a:spcPts val="500"/>
              </a:spcBef>
              <a:spcAft>
                <a:spcPts val="0"/>
              </a:spcAft>
              <a:buSzPts val="128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24"/>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4"/>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4"/>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25"/>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4800"/>
              <a:buFont typeface="EB Garamond"/>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5"/>
          <p:cNvSpPr txBox="1"/>
          <p:nvPr>
            <p:ph idx="1" type="body"/>
          </p:nvPr>
        </p:nvSpPr>
        <p:spPr>
          <a:xfrm>
            <a:off x="838200" y="2057399"/>
            <a:ext cx="5181600" cy="4119563"/>
          </a:xfrm>
          <a:prstGeom prst="rect">
            <a:avLst/>
          </a:prstGeom>
          <a:noFill/>
          <a:ln>
            <a:noFill/>
          </a:ln>
        </p:spPr>
        <p:txBody>
          <a:bodyPr anchorCtr="0" anchor="t" bIns="45700" lIns="91425" spcFirstLastPara="1" rIns="91425" wrap="square" tIns="45700">
            <a:normAutofit/>
          </a:bodyPr>
          <a:lstStyle>
            <a:lvl1pPr indent="-320040" lvl="0" marL="457200" algn="l">
              <a:lnSpc>
                <a:spcPct val="110000"/>
              </a:lnSpc>
              <a:spcBef>
                <a:spcPts val="1000"/>
              </a:spcBef>
              <a:spcAft>
                <a:spcPts val="0"/>
              </a:spcAft>
              <a:buSzPts val="1440"/>
              <a:buChar char="▪"/>
              <a:defRPr/>
            </a:lvl1pPr>
            <a:lvl2pPr indent="-320040" lvl="1" marL="914400" algn="l">
              <a:lnSpc>
                <a:spcPct val="110000"/>
              </a:lnSpc>
              <a:spcBef>
                <a:spcPts val="500"/>
              </a:spcBef>
              <a:spcAft>
                <a:spcPts val="0"/>
              </a:spcAft>
              <a:buSzPts val="1440"/>
              <a:buChar char="▪"/>
              <a:defRPr/>
            </a:lvl2pPr>
            <a:lvl3pPr indent="-320039" lvl="2" marL="1371600" algn="l">
              <a:lnSpc>
                <a:spcPct val="110000"/>
              </a:lnSpc>
              <a:spcBef>
                <a:spcPts val="500"/>
              </a:spcBef>
              <a:spcAft>
                <a:spcPts val="0"/>
              </a:spcAft>
              <a:buSzPts val="1440"/>
              <a:buChar char="▪"/>
              <a:defRPr/>
            </a:lvl3pPr>
            <a:lvl4pPr indent="-320039" lvl="3" marL="1828800" algn="l">
              <a:lnSpc>
                <a:spcPct val="110000"/>
              </a:lnSpc>
              <a:spcBef>
                <a:spcPts val="500"/>
              </a:spcBef>
              <a:spcAft>
                <a:spcPts val="0"/>
              </a:spcAft>
              <a:buSzPts val="1440"/>
              <a:buChar char="▪"/>
              <a:defRPr/>
            </a:lvl4pPr>
            <a:lvl5pPr indent="-320039" lvl="4" marL="2286000" algn="l">
              <a:lnSpc>
                <a:spcPct val="110000"/>
              </a:lnSpc>
              <a:spcBef>
                <a:spcPts val="5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5"/>
          <p:cNvSpPr txBox="1"/>
          <p:nvPr>
            <p:ph idx="2" type="body"/>
          </p:nvPr>
        </p:nvSpPr>
        <p:spPr>
          <a:xfrm>
            <a:off x="6172200" y="2057399"/>
            <a:ext cx="5181600" cy="4119563"/>
          </a:xfrm>
          <a:prstGeom prst="rect">
            <a:avLst/>
          </a:prstGeom>
          <a:noFill/>
          <a:ln>
            <a:noFill/>
          </a:ln>
        </p:spPr>
        <p:txBody>
          <a:bodyPr anchorCtr="0" anchor="t" bIns="45700" lIns="91425" spcFirstLastPara="1" rIns="91425" wrap="square" tIns="45700">
            <a:normAutofit/>
          </a:bodyPr>
          <a:lstStyle>
            <a:lvl1pPr indent="-320040" lvl="0" marL="457200" algn="l">
              <a:lnSpc>
                <a:spcPct val="110000"/>
              </a:lnSpc>
              <a:spcBef>
                <a:spcPts val="1000"/>
              </a:spcBef>
              <a:spcAft>
                <a:spcPts val="0"/>
              </a:spcAft>
              <a:buSzPts val="1440"/>
              <a:buChar char="▪"/>
              <a:defRPr/>
            </a:lvl1pPr>
            <a:lvl2pPr indent="-320040" lvl="1" marL="914400" algn="l">
              <a:lnSpc>
                <a:spcPct val="110000"/>
              </a:lnSpc>
              <a:spcBef>
                <a:spcPts val="500"/>
              </a:spcBef>
              <a:spcAft>
                <a:spcPts val="0"/>
              </a:spcAft>
              <a:buSzPts val="1440"/>
              <a:buChar char="▪"/>
              <a:defRPr/>
            </a:lvl2pPr>
            <a:lvl3pPr indent="-320039" lvl="2" marL="1371600" algn="l">
              <a:lnSpc>
                <a:spcPct val="110000"/>
              </a:lnSpc>
              <a:spcBef>
                <a:spcPts val="500"/>
              </a:spcBef>
              <a:spcAft>
                <a:spcPts val="0"/>
              </a:spcAft>
              <a:buSzPts val="1440"/>
              <a:buChar char="▪"/>
              <a:defRPr/>
            </a:lvl3pPr>
            <a:lvl4pPr indent="-320039" lvl="3" marL="1828800" algn="l">
              <a:lnSpc>
                <a:spcPct val="110000"/>
              </a:lnSpc>
              <a:spcBef>
                <a:spcPts val="500"/>
              </a:spcBef>
              <a:spcAft>
                <a:spcPts val="0"/>
              </a:spcAft>
              <a:buSzPts val="1440"/>
              <a:buChar char="▪"/>
              <a:defRPr/>
            </a:lvl4pPr>
            <a:lvl5pPr indent="-320039" lvl="4" marL="2286000" algn="l">
              <a:lnSpc>
                <a:spcPct val="110000"/>
              </a:lnSpc>
              <a:spcBef>
                <a:spcPts val="5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5"/>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5"/>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26"/>
          <p:cNvSpPr txBox="1"/>
          <p:nvPr>
            <p:ph type="title"/>
          </p:nvPr>
        </p:nvSpPr>
        <p:spPr>
          <a:xfrm>
            <a:off x="839788" y="668338"/>
            <a:ext cx="10515600" cy="10842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6"/>
          <p:cNvSpPr txBox="1"/>
          <p:nvPr>
            <p:ph idx="1" type="body"/>
          </p:nvPr>
        </p:nvSpPr>
        <p:spPr>
          <a:xfrm>
            <a:off x="839788" y="182880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1920"/>
              <a:buNone/>
              <a:defRPr b="0" sz="2400"/>
            </a:lvl1pPr>
            <a:lvl2pPr indent="-228600" lvl="1" marL="914400" algn="l">
              <a:lnSpc>
                <a:spcPct val="110000"/>
              </a:lnSpc>
              <a:spcBef>
                <a:spcPts val="500"/>
              </a:spcBef>
              <a:spcAft>
                <a:spcPts val="0"/>
              </a:spcAft>
              <a:buSzPts val="1600"/>
              <a:buNone/>
              <a:defRPr b="1" sz="2000"/>
            </a:lvl2pPr>
            <a:lvl3pPr indent="-228600" lvl="2" marL="1371600" algn="l">
              <a:lnSpc>
                <a:spcPct val="110000"/>
              </a:lnSpc>
              <a:spcBef>
                <a:spcPts val="500"/>
              </a:spcBef>
              <a:spcAft>
                <a:spcPts val="0"/>
              </a:spcAft>
              <a:buSzPts val="1440"/>
              <a:buNone/>
              <a:defRPr b="1" sz="1800"/>
            </a:lvl3pPr>
            <a:lvl4pPr indent="-228600" lvl="3" marL="1828800" algn="l">
              <a:lnSpc>
                <a:spcPct val="110000"/>
              </a:lnSpc>
              <a:spcBef>
                <a:spcPts val="500"/>
              </a:spcBef>
              <a:spcAft>
                <a:spcPts val="0"/>
              </a:spcAft>
              <a:buSzPts val="1280"/>
              <a:buNone/>
              <a:defRPr b="1" sz="1600"/>
            </a:lvl4pPr>
            <a:lvl5pPr indent="-228600" lvl="4" marL="2286000" algn="l">
              <a:lnSpc>
                <a:spcPct val="110000"/>
              </a:lnSpc>
              <a:spcBef>
                <a:spcPts val="500"/>
              </a:spcBef>
              <a:spcAft>
                <a:spcPts val="0"/>
              </a:spcAft>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26"/>
          <p:cNvSpPr txBox="1"/>
          <p:nvPr>
            <p:ph idx="2" type="body"/>
          </p:nvPr>
        </p:nvSpPr>
        <p:spPr>
          <a:xfrm>
            <a:off x="839788" y="2743199"/>
            <a:ext cx="5157787" cy="3446463"/>
          </a:xfrm>
          <a:prstGeom prst="rect">
            <a:avLst/>
          </a:prstGeom>
          <a:noFill/>
          <a:ln>
            <a:noFill/>
          </a:ln>
        </p:spPr>
        <p:txBody>
          <a:bodyPr anchorCtr="0" anchor="t" bIns="45700" lIns="91425" spcFirstLastPara="1" rIns="91425" wrap="square" tIns="45700">
            <a:normAutofit/>
          </a:bodyPr>
          <a:lstStyle>
            <a:lvl1pPr indent="-320040" lvl="0" marL="457200" algn="l">
              <a:lnSpc>
                <a:spcPct val="110000"/>
              </a:lnSpc>
              <a:spcBef>
                <a:spcPts val="1000"/>
              </a:spcBef>
              <a:spcAft>
                <a:spcPts val="0"/>
              </a:spcAft>
              <a:buSzPts val="1440"/>
              <a:buChar char="▪"/>
              <a:defRPr/>
            </a:lvl1pPr>
            <a:lvl2pPr indent="-320040" lvl="1" marL="914400" algn="l">
              <a:lnSpc>
                <a:spcPct val="110000"/>
              </a:lnSpc>
              <a:spcBef>
                <a:spcPts val="500"/>
              </a:spcBef>
              <a:spcAft>
                <a:spcPts val="0"/>
              </a:spcAft>
              <a:buSzPts val="1440"/>
              <a:buChar char="▪"/>
              <a:defRPr/>
            </a:lvl2pPr>
            <a:lvl3pPr indent="-320039" lvl="2" marL="1371600" algn="l">
              <a:lnSpc>
                <a:spcPct val="110000"/>
              </a:lnSpc>
              <a:spcBef>
                <a:spcPts val="500"/>
              </a:spcBef>
              <a:spcAft>
                <a:spcPts val="0"/>
              </a:spcAft>
              <a:buSzPts val="1440"/>
              <a:buChar char="▪"/>
              <a:defRPr/>
            </a:lvl3pPr>
            <a:lvl4pPr indent="-320039" lvl="3" marL="1828800" algn="l">
              <a:lnSpc>
                <a:spcPct val="110000"/>
              </a:lnSpc>
              <a:spcBef>
                <a:spcPts val="500"/>
              </a:spcBef>
              <a:spcAft>
                <a:spcPts val="0"/>
              </a:spcAft>
              <a:buSzPts val="1440"/>
              <a:buChar char="▪"/>
              <a:defRPr/>
            </a:lvl4pPr>
            <a:lvl5pPr indent="-320039" lvl="4" marL="2286000" algn="l">
              <a:lnSpc>
                <a:spcPct val="110000"/>
              </a:lnSpc>
              <a:spcBef>
                <a:spcPts val="5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6"/>
          <p:cNvSpPr txBox="1"/>
          <p:nvPr>
            <p:ph idx="3" type="body"/>
          </p:nvPr>
        </p:nvSpPr>
        <p:spPr>
          <a:xfrm>
            <a:off x="6172200" y="182880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1920"/>
              <a:buNone/>
              <a:defRPr b="0" sz="2400"/>
            </a:lvl1pPr>
            <a:lvl2pPr indent="-228600" lvl="1" marL="914400" algn="l">
              <a:lnSpc>
                <a:spcPct val="110000"/>
              </a:lnSpc>
              <a:spcBef>
                <a:spcPts val="500"/>
              </a:spcBef>
              <a:spcAft>
                <a:spcPts val="0"/>
              </a:spcAft>
              <a:buSzPts val="1600"/>
              <a:buNone/>
              <a:defRPr b="1" sz="2000"/>
            </a:lvl2pPr>
            <a:lvl3pPr indent="-228600" lvl="2" marL="1371600" algn="l">
              <a:lnSpc>
                <a:spcPct val="110000"/>
              </a:lnSpc>
              <a:spcBef>
                <a:spcPts val="500"/>
              </a:spcBef>
              <a:spcAft>
                <a:spcPts val="0"/>
              </a:spcAft>
              <a:buSzPts val="1440"/>
              <a:buNone/>
              <a:defRPr b="1" sz="1800"/>
            </a:lvl3pPr>
            <a:lvl4pPr indent="-228600" lvl="3" marL="1828800" algn="l">
              <a:lnSpc>
                <a:spcPct val="110000"/>
              </a:lnSpc>
              <a:spcBef>
                <a:spcPts val="500"/>
              </a:spcBef>
              <a:spcAft>
                <a:spcPts val="0"/>
              </a:spcAft>
              <a:buSzPts val="1280"/>
              <a:buNone/>
              <a:defRPr b="1" sz="1600"/>
            </a:lvl4pPr>
            <a:lvl5pPr indent="-228600" lvl="4" marL="2286000" algn="l">
              <a:lnSpc>
                <a:spcPct val="110000"/>
              </a:lnSpc>
              <a:spcBef>
                <a:spcPts val="500"/>
              </a:spcBef>
              <a:spcAft>
                <a:spcPts val="0"/>
              </a:spcAft>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26"/>
          <p:cNvSpPr txBox="1"/>
          <p:nvPr>
            <p:ph idx="4" type="body"/>
          </p:nvPr>
        </p:nvSpPr>
        <p:spPr>
          <a:xfrm>
            <a:off x="6172200" y="2743199"/>
            <a:ext cx="5183188" cy="3446463"/>
          </a:xfrm>
          <a:prstGeom prst="rect">
            <a:avLst/>
          </a:prstGeom>
          <a:noFill/>
          <a:ln>
            <a:noFill/>
          </a:ln>
        </p:spPr>
        <p:txBody>
          <a:bodyPr anchorCtr="0" anchor="t" bIns="45700" lIns="91425" spcFirstLastPara="1" rIns="91425" wrap="square" tIns="45700">
            <a:normAutofit/>
          </a:bodyPr>
          <a:lstStyle>
            <a:lvl1pPr indent="-320040" lvl="0" marL="457200" algn="l">
              <a:lnSpc>
                <a:spcPct val="110000"/>
              </a:lnSpc>
              <a:spcBef>
                <a:spcPts val="1000"/>
              </a:spcBef>
              <a:spcAft>
                <a:spcPts val="0"/>
              </a:spcAft>
              <a:buSzPts val="1440"/>
              <a:buChar char="▪"/>
              <a:defRPr/>
            </a:lvl1pPr>
            <a:lvl2pPr indent="-320040" lvl="1" marL="914400" algn="l">
              <a:lnSpc>
                <a:spcPct val="110000"/>
              </a:lnSpc>
              <a:spcBef>
                <a:spcPts val="500"/>
              </a:spcBef>
              <a:spcAft>
                <a:spcPts val="0"/>
              </a:spcAft>
              <a:buSzPts val="1440"/>
              <a:buChar char="▪"/>
              <a:defRPr/>
            </a:lvl2pPr>
            <a:lvl3pPr indent="-320039" lvl="2" marL="1371600" algn="l">
              <a:lnSpc>
                <a:spcPct val="110000"/>
              </a:lnSpc>
              <a:spcBef>
                <a:spcPts val="500"/>
              </a:spcBef>
              <a:spcAft>
                <a:spcPts val="0"/>
              </a:spcAft>
              <a:buSzPts val="1440"/>
              <a:buChar char="▪"/>
              <a:defRPr/>
            </a:lvl3pPr>
            <a:lvl4pPr indent="-320039" lvl="3" marL="1828800" algn="l">
              <a:lnSpc>
                <a:spcPct val="110000"/>
              </a:lnSpc>
              <a:spcBef>
                <a:spcPts val="500"/>
              </a:spcBef>
              <a:spcAft>
                <a:spcPts val="0"/>
              </a:spcAft>
              <a:buSzPts val="1440"/>
              <a:buChar char="▪"/>
              <a:defRPr/>
            </a:lvl4pPr>
            <a:lvl5pPr indent="-320039" lvl="4" marL="2286000" algn="l">
              <a:lnSpc>
                <a:spcPct val="110000"/>
              </a:lnSpc>
              <a:spcBef>
                <a:spcPts val="500"/>
              </a:spcBef>
              <a:spcAft>
                <a:spcPts val="0"/>
              </a:spcAft>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6"/>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6"/>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27"/>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7"/>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7"/>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28"/>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8"/>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29"/>
          <p:cNvSpPr txBox="1"/>
          <p:nvPr>
            <p:ph type="title"/>
          </p:nvPr>
        </p:nvSpPr>
        <p:spPr>
          <a:xfrm>
            <a:off x="839788" y="685800"/>
            <a:ext cx="3932237" cy="1371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5"/>
              </a:buClr>
              <a:buSzPts val="3200"/>
              <a:buFont typeface="EB 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9"/>
          <p:cNvSpPr txBox="1"/>
          <p:nvPr>
            <p:ph idx="1" type="body"/>
          </p:nvPr>
        </p:nvSpPr>
        <p:spPr>
          <a:xfrm>
            <a:off x="5183188" y="685801"/>
            <a:ext cx="6172200" cy="5175250"/>
          </a:xfrm>
          <a:prstGeom prst="rect">
            <a:avLst/>
          </a:prstGeom>
          <a:noFill/>
          <a:ln>
            <a:noFill/>
          </a:ln>
        </p:spPr>
        <p:txBody>
          <a:bodyPr anchorCtr="0" anchor="t" bIns="45700" lIns="91425" spcFirstLastPara="1" rIns="91425" wrap="square" tIns="45700">
            <a:normAutofit/>
          </a:bodyPr>
          <a:lstStyle>
            <a:lvl1pPr indent="-391160" lvl="0" marL="457200" algn="l">
              <a:lnSpc>
                <a:spcPct val="110000"/>
              </a:lnSpc>
              <a:spcBef>
                <a:spcPts val="1000"/>
              </a:spcBef>
              <a:spcAft>
                <a:spcPts val="0"/>
              </a:spcAft>
              <a:buSzPts val="2560"/>
              <a:buChar char="▪"/>
              <a:defRPr sz="3200"/>
            </a:lvl1pPr>
            <a:lvl2pPr indent="-370840" lvl="1" marL="914400" algn="l">
              <a:lnSpc>
                <a:spcPct val="110000"/>
              </a:lnSpc>
              <a:spcBef>
                <a:spcPts val="500"/>
              </a:spcBef>
              <a:spcAft>
                <a:spcPts val="0"/>
              </a:spcAft>
              <a:buSzPts val="2240"/>
              <a:buChar char="▪"/>
              <a:defRPr sz="2800"/>
            </a:lvl2pPr>
            <a:lvl3pPr indent="-350519" lvl="2" marL="1371600" algn="l">
              <a:lnSpc>
                <a:spcPct val="110000"/>
              </a:lnSpc>
              <a:spcBef>
                <a:spcPts val="500"/>
              </a:spcBef>
              <a:spcAft>
                <a:spcPts val="0"/>
              </a:spcAft>
              <a:buSzPts val="1920"/>
              <a:buChar char="▪"/>
              <a:defRPr sz="2400"/>
            </a:lvl3pPr>
            <a:lvl4pPr indent="-330200" lvl="3" marL="1828800" algn="l">
              <a:lnSpc>
                <a:spcPct val="110000"/>
              </a:lnSpc>
              <a:spcBef>
                <a:spcPts val="500"/>
              </a:spcBef>
              <a:spcAft>
                <a:spcPts val="0"/>
              </a:spcAft>
              <a:buSzPts val="1600"/>
              <a:buChar char="▪"/>
              <a:defRPr sz="2000"/>
            </a:lvl4pPr>
            <a:lvl5pPr indent="-330200" lvl="4" marL="2286000" algn="l">
              <a:lnSpc>
                <a:spcPct val="110000"/>
              </a:lnSpc>
              <a:spcBef>
                <a:spcPts val="500"/>
              </a:spcBef>
              <a:spcAft>
                <a:spcPts val="0"/>
              </a:spcAft>
              <a:buSzPts val="16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29"/>
          <p:cNvSpPr txBox="1"/>
          <p:nvPr>
            <p:ph idx="2" type="body"/>
          </p:nvPr>
        </p:nvSpPr>
        <p:spPr>
          <a:xfrm>
            <a:off x="839788" y="2209800"/>
            <a:ext cx="3932237" cy="36591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280"/>
              <a:buNone/>
              <a:defRPr sz="1600"/>
            </a:lvl1pPr>
            <a:lvl2pPr indent="-228600" lvl="1" marL="914400" algn="l">
              <a:lnSpc>
                <a:spcPct val="110000"/>
              </a:lnSpc>
              <a:spcBef>
                <a:spcPts val="500"/>
              </a:spcBef>
              <a:spcAft>
                <a:spcPts val="0"/>
              </a:spcAft>
              <a:buSzPts val="1120"/>
              <a:buNone/>
              <a:defRPr sz="1400"/>
            </a:lvl2pPr>
            <a:lvl3pPr indent="-228600" lvl="2" marL="1371600" algn="l">
              <a:lnSpc>
                <a:spcPct val="110000"/>
              </a:lnSpc>
              <a:spcBef>
                <a:spcPts val="500"/>
              </a:spcBef>
              <a:spcAft>
                <a:spcPts val="0"/>
              </a:spcAft>
              <a:buSzPts val="960"/>
              <a:buNone/>
              <a:defRPr sz="1200"/>
            </a:lvl3pPr>
            <a:lvl4pPr indent="-228600" lvl="3" marL="1828800" algn="l">
              <a:lnSpc>
                <a:spcPct val="110000"/>
              </a:lnSpc>
              <a:spcBef>
                <a:spcPts val="500"/>
              </a:spcBef>
              <a:spcAft>
                <a:spcPts val="0"/>
              </a:spcAft>
              <a:buSzPts val="800"/>
              <a:buNone/>
              <a:defRPr sz="1000"/>
            </a:lvl4pPr>
            <a:lvl5pPr indent="-228600" lvl="4" marL="2286000" algn="l">
              <a:lnSpc>
                <a:spcPct val="110000"/>
              </a:lnSpc>
              <a:spcBef>
                <a:spcPts val="500"/>
              </a:spcBef>
              <a:spcAft>
                <a:spcPts val="0"/>
              </a:spcAft>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29"/>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9"/>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30"/>
          <p:cNvSpPr txBox="1"/>
          <p:nvPr>
            <p:ph type="title"/>
          </p:nvPr>
        </p:nvSpPr>
        <p:spPr>
          <a:xfrm>
            <a:off x="839788" y="685800"/>
            <a:ext cx="3932237" cy="1371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5"/>
              </a:buClr>
              <a:buSzPts val="3200"/>
              <a:buFont typeface="EB 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0"/>
          <p:cNvSpPr/>
          <p:nvPr>
            <p:ph idx="2" type="pic"/>
          </p:nvPr>
        </p:nvSpPr>
        <p:spPr>
          <a:xfrm>
            <a:off x="5183188" y="685801"/>
            <a:ext cx="6172200" cy="517525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rgbClr val="E4EEE9"/>
              </a:buClr>
              <a:buSzPts val="2560"/>
              <a:buFont typeface="Noto Sans Symbols"/>
              <a:buNone/>
              <a:defRPr b="0" i="0" sz="3200" u="none" cap="none" strike="noStrike">
                <a:solidFill>
                  <a:schemeClr val="dk2"/>
                </a:solidFill>
                <a:latin typeface="Avenir"/>
                <a:ea typeface="Avenir"/>
                <a:cs typeface="Avenir"/>
                <a:sym typeface="Avenir"/>
              </a:defRPr>
            </a:lvl1pPr>
            <a:lvl2pPr lvl="1" marR="0" rtl="0" algn="l">
              <a:lnSpc>
                <a:spcPct val="110000"/>
              </a:lnSpc>
              <a:spcBef>
                <a:spcPts val="500"/>
              </a:spcBef>
              <a:spcAft>
                <a:spcPts val="0"/>
              </a:spcAft>
              <a:buClr>
                <a:srgbClr val="E4EEE9"/>
              </a:buClr>
              <a:buSzPts val="2240"/>
              <a:buFont typeface="Noto Sans Symbols"/>
              <a:buNone/>
              <a:defRPr b="0" i="0" sz="2800" u="none" cap="none" strike="noStrike">
                <a:solidFill>
                  <a:schemeClr val="dk2"/>
                </a:solidFill>
                <a:latin typeface="Avenir"/>
                <a:ea typeface="Avenir"/>
                <a:cs typeface="Avenir"/>
                <a:sym typeface="Avenir"/>
              </a:defRPr>
            </a:lvl2pPr>
            <a:lvl3pPr lvl="2" marR="0" rtl="0" algn="l">
              <a:lnSpc>
                <a:spcPct val="110000"/>
              </a:lnSpc>
              <a:spcBef>
                <a:spcPts val="500"/>
              </a:spcBef>
              <a:spcAft>
                <a:spcPts val="0"/>
              </a:spcAft>
              <a:buClr>
                <a:srgbClr val="E4EEE9"/>
              </a:buClr>
              <a:buSzPts val="1920"/>
              <a:buFont typeface="Noto Sans Symbols"/>
              <a:buNone/>
              <a:defRPr b="0" i="0" sz="2400" u="none" cap="none" strike="noStrike">
                <a:solidFill>
                  <a:schemeClr val="dk2"/>
                </a:solidFill>
                <a:latin typeface="Avenir"/>
                <a:ea typeface="Avenir"/>
                <a:cs typeface="Avenir"/>
                <a:sym typeface="Avenir"/>
              </a:defRPr>
            </a:lvl3pPr>
            <a:lvl4pPr lvl="3" marR="0" rtl="0" algn="l">
              <a:lnSpc>
                <a:spcPct val="110000"/>
              </a:lnSpc>
              <a:spcBef>
                <a:spcPts val="500"/>
              </a:spcBef>
              <a:spcAft>
                <a:spcPts val="0"/>
              </a:spcAft>
              <a:buClr>
                <a:srgbClr val="E4EEE9"/>
              </a:buClr>
              <a:buSzPts val="1600"/>
              <a:buFont typeface="Noto Sans Symbols"/>
              <a:buNone/>
              <a:defRPr b="0" i="0" sz="2000" u="none" cap="none" strike="noStrike">
                <a:solidFill>
                  <a:schemeClr val="dk2"/>
                </a:solidFill>
                <a:latin typeface="Avenir"/>
                <a:ea typeface="Avenir"/>
                <a:cs typeface="Avenir"/>
                <a:sym typeface="Avenir"/>
              </a:defRPr>
            </a:lvl4pPr>
            <a:lvl5pPr lvl="4" marR="0" rtl="0" algn="l">
              <a:lnSpc>
                <a:spcPct val="110000"/>
              </a:lnSpc>
              <a:spcBef>
                <a:spcPts val="500"/>
              </a:spcBef>
              <a:spcAft>
                <a:spcPts val="0"/>
              </a:spcAft>
              <a:buClr>
                <a:srgbClr val="E4EEE9"/>
              </a:buClr>
              <a:buSzPts val="1600"/>
              <a:buFont typeface="Noto Sans Symbols"/>
              <a:buNone/>
              <a:defRPr b="0" i="0" sz="2000" u="none" cap="none" strike="noStrike">
                <a:solidFill>
                  <a:schemeClr val="dk2"/>
                </a:solidFill>
                <a:latin typeface="Avenir"/>
                <a:ea typeface="Avenir"/>
                <a:cs typeface="Avenir"/>
                <a:sym typeface="Avenir"/>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9pPr>
          </a:lstStyle>
          <a:p/>
        </p:txBody>
      </p:sp>
      <p:sp>
        <p:nvSpPr>
          <p:cNvPr id="65" name="Google Shape;65;p30"/>
          <p:cNvSpPr txBox="1"/>
          <p:nvPr>
            <p:ph idx="1" type="body"/>
          </p:nvPr>
        </p:nvSpPr>
        <p:spPr>
          <a:xfrm>
            <a:off x="839788" y="2209800"/>
            <a:ext cx="3932237" cy="36591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280"/>
              <a:buNone/>
              <a:defRPr sz="1600"/>
            </a:lvl1pPr>
            <a:lvl2pPr indent="-228600" lvl="1" marL="914400" algn="l">
              <a:lnSpc>
                <a:spcPct val="110000"/>
              </a:lnSpc>
              <a:spcBef>
                <a:spcPts val="500"/>
              </a:spcBef>
              <a:spcAft>
                <a:spcPts val="0"/>
              </a:spcAft>
              <a:buSzPts val="1120"/>
              <a:buNone/>
              <a:defRPr sz="1400"/>
            </a:lvl2pPr>
            <a:lvl3pPr indent="-228600" lvl="2" marL="1371600" algn="l">
              <a:lnSpc>
                <a:spcPct val="110000"/>
              </a:lnSpc>
              <a:spcBef>
                <a:spcPts val="500"/>
              </a:spcBef>
              <a:spcAft>
                <a:spcPts val="0"/>
              </a:spcAft>
              <a:buSzPts val="960"/>
              <a:buNone/>
              <a:defRPr sz="1200"/>
            </a:lvl3pPr>
            <a:lvl4pPr indent="-228600" lvl="3" marL="1828800" algn="l">
              <a:lnSpc>
                <a:spcPct val="110000"/>
              </a:lnSpc>
              <a:spcBef>
                <a:spcPts val="500"/>
              </a:spcBef>
              <a:spcAft>
                <a:spcPts val="0"/>
              </a:spcAft>
              <a:buSzPts val="800"/>
              <a:buNone/>
              <a:defRPr sz="1000"/>
            </a:lvl4pPr>
            <a:lvl5pPr indent="-228600" lvl="4" marL="2286000" algn="l">
              <a:lnSpc>
                <a:spcPct val="110000"/>
              </a:lnSpc>
              <a:spcBef>
                <a:spcPts val="500"/>
              </a:spcBef>
              <a:spcAft>
                <a:spcPts val="0"/>
              </a:spcAft>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30"/>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0"/>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p:nvPr/>
        </p:nvSpPr>
        <p:spPr>
          <a:xfrm>
            <a:off x="0" y="0"/>
            <a:ext cx="12188952" cy="6858000"/>
          </a:xfrm>
          <a:prstGeom prst="frame">
            <a:avLst>
              <a:gd fmla="val 7164" name="adj1"/>
            </a:avLst>
          </a:prstGeom>
          <a:gradFill>
            <a:gsLst>
              <a:gs pos="0">
                <a:srgbClr val="7FA7BA">
                  <a:alpha val="40000"/>
                </a:srgbClr>
              </a:gs>
              <a:gs pos="100000">
                <a:srgbClr val="96A3C6">
                  <a:alpha val="4000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7" name="Google Shape;7;p21"/>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5"/>
              </a:buClr>
              <a:buSzPts val="5200"/>
              <a:buFont typeface="EB Garamond"/>
              <a:buNone/>
              <a:defRPr b="0" i="0" sz="5200" u="none" cap="none" strike="noStrike">
                <a:solidFill>
                  <a:schemeClr val="accent5"/>
                </a:solidFill>
                <a:latin typeface="EB Garamond"/>
                <a:ea typeface="EB Garamond"/>
                <a:cs typeface="EB Garamond"/>
                <a:sym typeface="EB 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1"/>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lvl1pPr indent="-370840" lvl="0" marL="457200" marR="0" rtl="0" algn="l">
              <a:lnSpc>
                <a:spcPct val="110000"/>
              </a:lnSpc>
              <a:spcBef>
                <a:spcPts val="1000"/>
              </a:spcBef>
              <a:spcAft>
                <a:spcPts val="0"/>
              </a:spcAft>
              <a:buClr>
                <a:srgbClr val="E4EEE9"/>
              </a:buClr>
              <a:buSzPts val="2240"/>
              <a:buFont typeface="Noto Sans Symbols"/>
              <a:buChar char="▪"/>
              <a:defRPr b="0" i="0" sz="2800" u="none" cap="none" strike="noStrike">
                <a:solidFill>
                  <a:schemeClr val="dk2"/>
                </a:solidFill>
                <a:latin typeface="Avenir"/>
                <a:ea typeface="Avenir"/>
                <a:cs typeface="Avenir"/>
                <a:sym typeface="Avenir"/>
              </a:defRPr>
            </a:lvl1pPr>
            <a:lvl2pPr indent="-350519" lvl="1" marL="914400" marR="0" rtl="0" algn="l">
              <a:lnSpc>
                <a:spcPct val="110000"/>
              </a:lnSpc>
              <a:spcBef>
                <a:spcPts val="500"/>
              </a:spcBef>
              <a:spcAft>
                <a:spcPts val="0"/>
              </a:spcAft>
              <a:buClr>
                <a:srgbClr val="E4EEE9"/>
              </a:buClr>
              <a:buSzPts val="1920"/>
              <a:buFont typeface="Noto Sans Symbols"/>
              <a:buChar char="▪"/>
              <a:defRPr b="0" i="0" sz="2400" u="none" cap="none" strike="noStrike">
                <a:solidFill>
                  <a:schemeClr val="dk2"/>
                </a:solidFill>
                <a:latin typeface="Avenir"/>
                <a:ea typeface="Avenir"/>
                <a:cs typeface="Avenir"/>
                <a:sym typeface="Avenir"/>
              </a:defRPr>
            </a:lvl2pPr>
            <a:lvl3pPr indent="-330200" lvl="2" marL="1371600" marR="0" rtl="0" algn="l">
              <a:lnSpc>
                <a:spcPct val="110000"/>
              </a:lnSpc>
              <a:spcBef>
                <a:spcPts val="500"/>
              </a:spcBef>
              <a:spcAft>
                <a:spcPts val="0"/>
              </a:spcAft>
              <a:buClr>
                <a:srgbClr val="E4EEE9"/>
              </a:buClr>
              <a:buSzPts val="1600"/>
              <a:buFont typeface="Noto Sans Symbols"/>
              <a:buChar char="▪"/>
              <a:defRPr b="0" i="0" sz="2000" u="none" cap="none" strike="noStrike">
                <a:solidFill>
                  <a:schemeClr val="dk2"/>
                </a:solidFill>
                <a:latin typeface="Avenir"/>
                <a:ea typeface="Avenir"/>
                <a:cs typeface="Avenir"/>
                <a:sym typeface="Avenir"/>
              </a:defRPr>
            </a:lvl3pPr>
            <a:lvl4pPr indent="-320039" lvl="3" marL="1828800" marR="0" rtl="0" algn="l">
              <a:lnSpc>
                <a:spcPct val="110000"/>
              </a:lnSpc>
              <a:spcBef>
                <a:spcPts val="500"/>
              </a:spcBef>
              <a:spcAft>
                <a:spcPts val="0"/>
              </a:spcAft>
              <a:buClr>
                <a:srgbClr val="E4EEE9"/>
              </a:buClr>
              <a:buSzPts val="1440"/>
              <a:buFont typeface="Noto Sans Symbols"/>
              <a:buChar char="▪"/>
              <a:defRPr b="0" i="0" sz="1800" u="none" cap="none" strike="noStrike">
                <a:solidFill>
                  <a:schemeClr val="dk2"/>
                </a:solidFill>
                <a:latin typeface="Avenir"/>
                <a:ea typeface="Avenir"/>
                <a:cs typeface="Avenir"/>
                <a:sym typeface="Avenir"/>
              </a:defRPr>
            </a:lvl4pPr>
            <a:lvl5pPr indent="-320039" lvl="4" marL="2286000" marR="0" rtl="0" algn="l">
              <a:lnSpc>
                <a:spcPct val="110000"/>
              </a:lnSpc>
              <a:spcBef>
                <a:spcPts val="500"/>
              </a:spcBef>
              <a:spcAft>
                <a:spcPts val="0"/>
              </a:spcAft>
              <a:buClr>
                <a:srgbClr val="E4EEE9"/>
              </a:buClr>
              <a:buSzPts val="1440"/>
              <a:buFont typeface="Noto Sans Symbols"/>
              <a:buChar char="▪"/>
              <a:defRPr b="0" i="0" sz="1800" u="none" cap="none" strike="noStrike">
                <a:solidFill>
                  <a:schemeClr val="dk2"/>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9" name="Google Shape;9;p21"/>
          <p:cNvSpPr txBox="1"/>
          <p:nvPr>
            <p:ph idx="10" type="dt"/>
          </p:nvPr>
        </p:nvSpPr>
        <p:spPr>
          <a:xfrm>
            <a:off x="838200" y="6429375"/>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0" name="Google Shape;10;p21"/>
          <p:cNvSpPr txBox="1"/>
          <p:nvPr>
            <p:ph idx="11" type="ftr"/>
          </p:nvPr>
        </p:nvSpPr>
        <p:spPr>
          <a:xfrm>
            <a:off x="4038600" y="6429375"/>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1" name="Google Shape;11;p21"/>
          <p:cNvSpPr txBox="1"/>
          <p:nvPr>
            <p:ph idx="12" type="sldNum"/>
          </p:nvPr>
        </p:nvSpPr>
        <p:spPr>
          <a:xfrm>
            <a:off x="8610600" y="6429375"/>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FFFFFF"/>
                </a:solidFill>
                <a:latin typeface="Avenir"/>
                <a:ea typeface="Avenir"/>
                <a:cs typeface="Avenir"/>
                <a:sym typeface="Avenir"/>
              </a:defRPr>
            </a:lvl1pPr>
            <a:lvl2pPr indent="0" lvl="1" marL="0" marR="0" rtl="0" algn="r">
              <a:spcBef>
                <a:spcPts val="0"/>
              </a:spcBef>
              <a:buNone/>
              <a:defRPr b="0" i="0" sz="900" u="none" cap="none" strike="noStrike">
                <a:solidFill>
                  <a:srgbClr val="FFFFFF"/>
                </a:solidFill>
                <a:latin typeface="Avenir"/>
                <a:ea typeface="Avenir"/>
                <a:cs typeface="Avenir"/>
                <a:sym typeface="Avenir"/>
              </a:defRPr>
            </a:lvl2pPr>
            <a:lvl3pPr indent="0" lvl="2" marL="0" marR="0" rtl="0" algn="r">
              <a:spcBef>
                <a:spcPts val="0"/>
              </a:spcBef>
              <a:buNone/>
              <a:defRPr b="0" i="0" sz="900" u="none" cap="none" strike="noStrike">
                <a:solidFill>
                  <a:srgbClr val="FFFFFF"/>
                </a:solidFill>
                <a:latin typeface="Avenir"/>
                <a:ea typeface="Avenir"/>
                <a:cs typeface="Avenir"/>
                <a:sym typeface="Avenir"/>
              </a:defRPr>
            </a:lvl3pPr>
            <a:lvl4pPr indent="0" lvl="3" marL="0" marR="0" rtl="0" algn="r">
              <a:spcBef>
                <a:spcPts val="0"/>
              </a:spcBef>
              <a:buNone/>
              <a:defRPr b="0" i="0" sz="900" u="none" cap="none" strike="noStrike">
                <a:solidFill>
                  <a:srgbClr val="FFFFFF"/>
                </a:solidFill>
                <a:latin typeface="Avenir"/>
                <a:ea typeface="Avenir"/>
                <a:cs typeface="Avenir"/>
                <a:sym typeface="Avenir"/>
              </a:defRPr>
            </a:lvl4pPr>
            <a:lvl5pPr indent="0" lvl="4" marL="0" marR="0" rtl="0" algn="r">
              <a:spcBef>
                <a:spcPts val="0"/>
              </a:spcBef>
              <a:buNone/>
              <a:defRPr b="0" i="0" sz="900" u="none" cap="none" strike="noStrike">
                <a:solidFill>
                  <a:srgbClr val="FFFFFF"/>
                </a:solidFill>
                <a:latin typeface="Avenir"/>
                <a:ea typeface="Avenir"/>
                <a:cs typeface="Avenir"/>
                <a:sym typeface="Avenir"/>
              </a:defRPr>
            </a:lvl5pPr>
            <a:lvl6pPr indent="0" lvl="5" marL="0" marR="0" rtl="0" algn="r">
              <a:spcBef>
                <a:spcPts val="0"/>
              </a:spcBef>
              <a:buNone/>
              <a:defRPr b="0" i="0" sz="900" u="none" cap="none" strike="noStrike">
                <a:solidFill>
                  <a:srgbClr val="FFFFFF"/>
                </a:solidFill>
                <a:latin typeface="Avenir"/>
                <a:ea typeface="Avenir"/>
                <a:cs typeface="Avenir"/>
                <a:sym typeface="Avenir"/>
              </a:defRPr>
            </a:lvl6pPr>
            <a:lvl7pPr indent="0" lvl="6" marL="0" marR="0" rtl="0" algn="r">
              <a:spcBef>
                <a:spcPts val="0"/>
              </a:spcBef>
              <a:buNone/>
              <a:defRPr b="0" i="0" sz="900" u="none" cap="none" strike="noStrike">
                <a:solidFill>
                  <a:srgbClr val="FFFFFF"/>
                </a:solidFill>
                <a:latin typeface="Avenir"/>
                <a:ea typeface="Avenir"/>
                <a:cs typeface="Avenir"/>
                <a:sym typeface="Avenir"/>
              </a:defRPr>
            </a:lvl7pPr>
            <a:lvl8pPr indent="0" lvl="7" marL="0" marR="0" rtl="0" algn="r">
              <a:spcBef>
                <a:spcPts val="0"/>
              </a:spcBef>
              <a:buNone/>
              <a:defRPr b="0" i="0" sz="900" u="none" cap="none" strike="noStrike">
                <a:solidFill>
                  <a:srgbClr val="FFFFFF"/>
                </a:solidFill>
                <a:latin typeface="Avenir"/>
                <a:ea typeface="Avenir"/>
                <a:cs typeface="Avenir"/>
                <a:sym typeface="Avenir"/>
              </a:defRPr>
            </a:lvl8pPr>
            <a:lvl9pPr indent="0" lvl="8" marL="0" marR="0" rtl="0" algn="r">
              <a:spcBef>
                <a:spcPts val="0"/>
              </a:spcBef>
              <a:buNone/>
              <a:defRPr b="0" i="0" sz="900" u="none" cap="none" strike="noStrike">
                <a:solidFill>
                  <a:srgbClr val="FFFFF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13.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5.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4.png"/><Relationship Id="rId6"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0.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jpg"/><Relationship Id="rId9" Type="http://schemas.openxmlformats.org/officeDocument/2006/relationships/image" Target="../media/image8.jp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image" Target="../media/image7.jpg"/><Relationship Id="rId8"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s://www.kaggle.com/rounakbanik/the-movies-dataset" TargetMode="External"/><Relationship Id="rId5" Type="http://schemas.openxmlformats.org/officeDocument/2006/relationships/hyperlink" Target="https://grouplens.org/datasets/movielens/latest/" TargetMode="External"/><Relationship Id="rId6"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9.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4.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16.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86" name="Google Shape;86;p1"/>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87" name="Google Shape;87;p1"/>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88" name="Google Shape;88;p1"/>
          <p:cNvSpPr txBox="1"/>
          <p:nvPr/>
        </p:nvSpPr>
        <p:spPr>
          <a:xfrm>
            <a:off x="0" y="0"/>
            <a:ext cx="6515100" cy="6858000"/>
          </a:xfrm>
          <a:prstGeom prst="rect">
            <a:avLst/>
          </a:prstGeom>
          <a:solidFill>
            <a:schemeClr val="dk1">
              <a:alpha val="84705"/>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 name="Google Shape;89;p1"/>
          <p:cNvSpPr/>
          <p:nvPr/>
        </p:nvSpPr>
        <p:spPr>
          <a:xfrm>
            <a:off x="419100" y="56354"/>
            <a:ext cx="6096000" cy="70173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b="0" lang="en-IN" sz="1800">
                <a:solidFill>
                  <a:schemeClr val="dk1"/>
                </a:solidFill>
                <a:latin typeface="Arial"/>
                <a:ea typeface="Arial"/>
                <a:cs typeface="Arial"/>
                <a:sym typeface="Arial"/>
              </a:rPr>
            </a:br>
            <a:br>
              <a:rPr b="0" lang="en-IN" sz="1800">
                <a:solidFill>
                  <a:schemeClr val="dk1"/>
                </a:solidFill>
                <a:latin typeface="Arial"/>
                <a:ea typeface="Arial"/>
                <a:cs typeface="Arial"/>
                <a:sym typeface="Arial"/>
              </a:rPr>
            </a:br>
            <a:r>
              <a:rPr b="1" lang="en-IN" sz="4400">
                <a:solidFill>
                  <a:schemeClr val="lt1"/>
                </a:solidFill>
                <a:latin typeface="Arial"/>
                <a:ea typeface="Arial"/>
                <a:cs typeface="Arial"/>
                <a:sym typeface="Arial"/>
              </a:rPr>
              <a:t>Movie </a:t>
            </a:r>
            <a:r>
              <a:rPr b="1" i="0" lang="en-IN" sz="4400" u="none" strike="noStrike">
                <a:solidFill>
                  <a:srgbClr val="FFFFFF"/>
                </a:solidFill>
                <a:latin typeface="Arial"/>
                <a:ea typeface="Arial"/>
                <a:cs typeface="Arial"/>
                <a:sym typeface="Arial"/>
              </a:rPr>
              <a:t>Recommendation </a:t>
            </a:r>
            <a:r>
              <a:rPr b="1" lang="en-IN" sz="4400">
                <a:solidFill>
                  <a:srgbClr val="FFFFFF"/>
                </a:solidFill>
              </a:rPr>
              <a:t>S</a:t>
            </a:r>
            <a:r>
              <a:rPr b="1" i="0" lang="en-IN" sz="4400" u="none" strike="noStrike">
                <a:solidFill>
                  <a:srgbClr val="FFFFFF"/>
                </a:solidFill>
                <a:latin typeface="Arial"/>
                <a:ea typeface="Arial"/>
                <a:cs typeface="Arial"/>
                <a:sym typeface="Arial"/>
              </a:rPr>
              <a:t>ystem</a:t>
            </a:r>
            <a:endParaRPr b="0" sz="1200">
              <a:solidFill>
                <a:schemeClr val="dk1"/>
              </a:solidFill>
              <a:latin typeface="Arial"/>
              <a:ea typeface="Arial"/>
              <a:cs typeface="Arial"/>
              <a:sym typeface="Arial"/>
            </a:endParaRPr>
          </a:p>
          <a:p>
            <a:pPr indent="0" lvl="0" marL="0" marR="0" rtl="0" algn="l">
              <a:spcBef>
                <a:spcPts val="0"/>
              </a:spcBef>
              <a:spcAft>
                <a:spcPts val="0"/>
              </a:spcAft>
              <a:buNone/>
            </a:pPr>
            <a:r>
              <a:t/>
            </a:r>
            <a:endParaRPr b="0" sz="1800">
              <a:solidFill>
                <a:srgbClr val="FFC000"/>
              </a:solidFill>
              <a:latin typeface="Arial"/>
              <a:ea typeface="Arial"/>
              <a:cs typeface="Arial"/>
              <a:sym typeface="Arial"/>
            </a:endParaRPr>
          </a:p>
          <a:p>
            <a:pPr indent="0" lvl="0" marL="0" marR="0" rtl="0" algn="l">
              <a:spcBef>
                <a:spcPts val="0"/>
              </a:spcBef>
              <a:spcAft>
                <a:spcPts val="0"/>
              </a:spcAft>
              <a:buNone/>
            </a:pPr>
            <a:r>
              <a:t/>
            </a:r>
            <a:endParaRPr sz="1800">
              <a:solidFill>
                <a:srgbClr val="FFC000"/>
              </a:solidFill>
              <a:latin typeface="Arial"/>
              <a:ea typeface="Arial"/>
              <a:cs typeface="Arial"/>
              <a:sym typeface="Arial"/>
            </a:endParaRPr>
          </a:p>
          <a:p>
            <a:pPr indent="0" lvl="0" marL="0" marR="0" rtl="0" algn="l">
              <a:spcBef>
                <a:spcPts val="0"/>
              </a:spcBef>
              <a:spcAft>
                <a:spcPts val="0"/>
              </a:spcAft>
              <a:buNone/>
            </a:pPr>
            <a:br>
              <a:rPr b="1" lang="en-IN" sz="1800">
                <a:solidFill>
                  <a:srgbClr val="FFC000"/>
                </a:solidFill>
                <a:latin typeface="Arial"/>
                <a:ea typeface="Arial"/>
                <a:cs typeface="Arial"/>
                <a:sym typeface="Arial"/>
              </a:rPr>
            </a:br>
            <a:br>
              <a:rPr b="1" lang="en-IN" sz="1800">
                <a:solidFill>
                  <a:srgbClr val="FFC000"/>
                </a:solidFill>
                <a:latin typeface="Arial"/>
                <a:ea typeface="Arial"/>
                <a:cs typeface="Arial"/>
                <a:sym typeface="Arial"/>
              </a:rPr>
            </a:br>
            <a:r>
              <a:rPr b="1" lang="en-IN" sz="1800">
                <a:solidFill>
                  <a:srgbClr val="FF9300"/>
                </a:solidFill>
                <a:latin typeface="Arial"/>
                <a:ea typeface="Arial"/>
                <a:cs typeface="Arial"/>
                <a:sym typeface="Arial"/>
              </a:rPr>
              <a:t>Marketing Analytics Project:</a:t>
            </a:r>
            <a:endParaRPr/>
          </a:p>
          <a:p>
            <a:pPr indent="0" lvl="0" marL="0" marR="0" rtl="0" algn="l">
              <a:spcBef>
                <a:spcPts val="0"/>
              </a:spcBef>
              <a:spcAft>
                <a:spcPts val="0"/>
              </a:spcAft>
              <a:buNone/>
            </a:pPr>
            <a:r>
              <a:rPr lang="en-IN" sz="1600">
                <a:solidFill>
                  <a:srgbClr val="FFFFFF"/>
                </a:solidFill>
                <a:latin typeface="Arial"/>
                <a:ea typeface="Arial"/>
                <a:cs typeface="Arial"/>
                <a:sym typeface="Arial"/>
              </a:rPr>
              <a:t>Building a recommendation system on “The Movies Dataset” from Kaggle</a:t>
            </a:r>
            <a:br>
              <a:rPr b="0" lang="en-IN" sz="1800">
                <a:solidFill>
                  <a:schemeClr val="dk1"/>
                </a:solidFill>
                <a:latin typeface="Arial"/>
                <a:ea typeface="Arial"/>
                <a:cs typeface="Arial"/>
                <a:sym typeface="Arial"/>
              </a:rPr>
            </a:br>
            <a:br>
              <a:rPr b="0" lang="en-IN" sz="1800">
                <a:solidFill>
                  <a:schemeClr val="dk1"/>
                </a:solidFill>
                <a:latin typeface="Arial"/>
                <a:ea typeface="Arial"/>
                <a:cs typeface="Arial"/>
                <a:sym typeface="Arial"/>
              </a:rPr>
            </a:br>
            <a:endParaRPr b="0">
              <a:solidFill>
                <a:schemeClr val="dk1"/>
              </a:solidFill>
              <a:latin typeface="Arial"/>
              <a:ea typeface="Arial"/>
              <a:cs typeface="Arial"/>
              <a:sym typeface="Arial"/>
            </a:endParaRPr>
          </a:p>
          <a:p>
            <a:pPr indent="0" lvl="0" marL="0" marR="0" rtl="0" algn="l">
              <a:spcBef>
                <a:spcPts val="0"/>
              </a:spcBef>
              <a:spcAft>
                <a:spcPts val="0"/>
              </a:spcAft>
              <a:buNone/>
            </a:pPr>
            <a:r>
              <a:rPr i="0" lang="en-IN" u="none" strike="noStrike">
                <a:solidFill>
                  <a:srgbClr val="FF9300"/>
                </a:solidFill>
                <a:latin typeface="Arial"/>
                <a:ea typeface="Arial"/>
                <a:cs typeface="Arial"/>
                <a:sym typeface="Arial"/>
              </a:rPr>
              <a:t>Group F : Priyanka Choudhary, Rehankhan Daya, Shruti Kapur</a:t>
            </a:r>
            <a:endParaRPr>
              <a:solidFill>
                <a:srgbClr val="FF9300"/>
              </a:solidFill>
              <a:latin typeface="Arial"/>
              <a:ea typeface="Arial"/>
              <a:cs typeface="Arial"/>
              <a:sym typeface="Arial"/>
            </a:endParaRPr>
          </a:p>
          <a:p>
            <a:pPr indent="0" lvl="0" marL="0" marR="0" rtl="0" algn="l">
              <a:spcBef>
                <a:spcPts val="0"/>
              </a:spcBef>
              <a:spcAft>
                <a:spcPts val="0"/>
              </a:spcAft>
              <a:buNone/>
            </a:pPr>
            <a:br>
              <a:rPr lang="en-IN">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0" lvl="0" marL="0" marR="0" rtl="0" algn="l">
              <a:spcBef>
                <a:spcPts val="0"/>
              </a:spcBef>
              <a:spcAft>
                <a:spcPts val="0"/>
              </a:spcAft>
              <a:buNone/>
            </a:pPr>
            <a:r>
              <a:t/>
            </a:r>
            <a:endParaRPr>
              <a:solidFill>
                <a:schemeClr val="dk1"/>
              </a:solidFill>
              <a:latin typeface="Arial"/>
              <a:ea typeface="Arial"/>
              <a:cs typeface="Arial"/>
              <a:sym typeface="Arial"/>
            </a:endParaRPr>
          </a:p>
          <a:p>
            <a:pPr indent="0" lvl="0" marL="0" marR="0" rtl="0" algn="l">
              <a:spcBef>
                <a:spcPts val="0"/>
              </a:spcBef>
              <a:spcAft>
                <a:spcPts val="0"/>
              </a:spcAft>
              <a:buNone/>
            </a:pPr>
            <a:r>
              <a:t/>
            </a:r>
            <a:endParaRPr>
              <a:solidFill>
                <a:schemeClr val="dk1"/>
              </a:solidFill>
              <a:latin typeface="Arial"/>
              <a:ea typeface="Arial"/>
              <a:cs typeface="Arial"/>
              <a:sym typeface="Arial"/>
            </a:endParaRPr>
          </a:p>
          <a:p>
            <a:pPr indent="0" lvl="0" marL="0" marR="0" rtl="0" algn="l">
              <a:spcBef>
                <a:spcPts val="0"/>
              </a:spcBef>
              <a:spcAft>
                <a:spcPts val="0"/>
              </a:spcAft>
              <a:buNone/>
            </a:pPr>
            <a:r>
              <a:rPr lang="en-IN" sz="1400">
                <a:solidFill>
                  <a:srgbClr val="FFFFFF"/>
                </a:solidFill>
                <a:latin typeface="Arial"/>
                <a:ea typeface="Arial"/>
                <a:cs typeface="Arial"/>
                <a:sym typeface="Arial"/>
              </a:rPr>
              <a:t>November 2020</a:t>
            </a:r>
            <a:endParaRPr b="0" sz="1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1"/>
          <p:cNvSpPr/>
          <p:nvPr/>
        </p:nvSpPr>
        <p:spPr>
          <a:xfrm>
            <a:off x="528638" y="2986088"/>
            <a:ext cx="5329237" cy="5715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91" name="Google Shape;91;p1"/>
          <p:cNvSpPr/>
          <p:nvPr/>
        </p:nvSpPr>
        <p:spPr>
          <a:xfrm>
            <a:off x="5974813" y="3244334"/>
            <a:ext cx="242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venir"/>
                <a:ea typeface="Avenir"/>
                <a:cs typeface="Avenir"/>
                <a:sym typeface="Avenir"/>
              </a:rPr>
              <a:t> </a:t>
            </a:r>
            <a:endParaRPr sz="1800">
              <a:solidFill>
                <a:schemeClr val="dk1"/>
              </a:solidFill>
              <a:latin typeface="Avenir"/>
              <a:ea typeface="Avenir"/>
              <a:cs typeface="Avenir"/>
              <a:sym typeface="Avenir"/>
            </a:endParaRPr>
          </a:p>
        </p:txBody>
      </p:sp>
      <p:pic>
        <p:nvPicPr>
          <p:cNvPr descr="Former Texas football player, NFL lineman Terry Tausch dies at 61" id="92" name="Google Shape;92;p1"/>
          <p:cNvPicPr preferRelativeResize="0"/>
          <p:nvPr/>
        </p:nvPicPr>
        <p:blipFill rotWithShape="1">
          <a:blip r:embed="rId4">
            <a:alphaModFix/>
          </a:blip>
          <a:srcRect b="0" l="0" r="0" t="0"/>
          <a:stretch/>
        </p:blipFill>
        <p:spPr>
          <a:xfrm>
            <a:off x="10147346" y="358357"/>
            <a:ext cx="1480657" cy="8330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a16349ee2e_0_12"/>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221" name="Google Shape;221;ga16349ee2e_0_12"/>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222" name="Google Shape;222;ga16349ee2e_0_12"/>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223" name="Google Shape;223;ga16349ee2e_0_12"/>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 name="Google Shape;224;ga16349ee2e_0_12"/>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25" name="Google Shape;225;ga16349ee2e_0_12"/>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sz="3200">
                <a:solidFill>
                  <a:schemeClr val="lt1"/>
                </a:solidFill>
              </a:rPr>
              <a:t>Collaborative Filtering</a:t>
            </a:r>
            <a:endParaRPr>
              <a:solidFill>
                <a:schemeClr val="dk1"/>
              </a:solidFill>
            </a:endParaRPr>
          </a:p>
          <a:p>
            <a:pPr indent="0" lvl="0" marL="0" rtl="0" algn="l">
              <a:spcBef>
                <a:spcPts val="0"/>
              </a:spcBef>
              <a:spcAft>
                <a:spcPts val="0"/>
              </a:spcAft>
              <a:buNone/>
            </a:pPr>
            <a:r>
              <a:rPr i="1" lang="en-IN" sz="2000">
                <a:solidFill>
                  <a:srgbClr val="FF9300"/>
                </a:solidFill>
              </a:rPr>
              <a:t>Implementation on our dataset </a:t>
            </a:r>
            <a:endParaRPr b="1" sz="3200">
              <a:solidFill>
                <a:schemeClr val="lt1"/>
              </a:solidFill>
            </a:endParaRPr>
          </a:p>
        </p:txBody>
      </p:sp>
      <p:pic>
        <p:nvPicPr>
          <p:cNvPr descr="Former Texas football player, NFL lineman Terry Tausch dies at 61" id="226" name="Google Shape;226;ga16349ee2e_0_12"/>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sp>
        <p:nvSpPr>
          <p:cNvPr id="227" name="Google Shape;227;ga16349ee2e_0_12"/>
          <p:cNvSpPr txBox="1"/>
          <p:nvPr/>
        </p:nvSpPr>
        <p:spPr>
          <a:xfrm>
            <a:off x="696000" y="1488200"/>
            <a:ext cx="4342500" cy="42102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lt1"/>
              </a:buClr>
              <a:buSzPts val="1800"/>
              <a:buChar char="•"/>
            </a:pPr>
            <a:r>
              <a:rPr lang="en-IN" sz="1800">
                <a:solidFill>
                  <a:schemeClr val="lt1"/>
                </a:solidFill>
              </a:rPr>
              <a:t>To run it on our dataset, we tried predicting scores for User ID = 2</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285750" lvl="0" marL="285750" rtl="0" algn="l">
              <a:spcBef>
                <a:spcPts val="0"/>
              </a:spcBef>
              <a:spcAft>
                <a:spcPts val="0"/>
              </a:spcAft>
              <a:buClr>
                <a:schemeClr val="lt1"/>
              </a:buClr>
              <a:buSzPts val="1800"/>
              <a:buChar char="•"/>
            </a:pPr>
            <a:r>
              <a:rPr lang="en-IN" sz="1800">
                <a:solidFill>
                  <a:schemeClr val="lt1"/>
                </a:solidFill>
              </a:rPr>
              <a:t>We see that the user, for instance, has no rating for movie ID = 31</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285750" lvl="0" marL="285750" rtl="0" algn="l">
              <a:spcBef>
                <a:spcPts val="0"/>
              </a:spcBef>
              <a:spcAft>
                <a:spcPts val="0"/>
              </a:spcAft>
              <a:buClr>
                <a:schemeClr val="lt1"/>
              </a:buClr>
              <a:buSzPts val="1800"/>
              <a:buChar char="•"/>
            </a:pPr>
            <a:r>
              <a:rPr lang="en-IN" sz="1800">
                <a:solidFill>
                  <a:schemeClr val="lt1"/>
                </a:solidFill>
              </a:rPr>
              <a:t>We could calculate rating with a user based or an item based approach</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285750" lvl="0" marL="285750" rtl="0" algn="l">
              <a:spcBef>
                <a:spcPts val="0"/>
              </a:spcBef>
              <a:spcAft>
                <a:spcPts val="0"/>
              </a:spcAft>
              <a:buClr>
                <a:schemeClr val="lt1"/>
              </a:buClr>
              <a:buSzPts val="1800"/>
              <a:buChar char="•"/>
            </a:pPr>
            <a:r>
              <a:rPr lang="en-IN" sz="1800">
                <a:solidFill>
                  <a:schemeClr val="lt1"/>
                </a:solidFill>
              </a:rPr>
              <a:t>However, with a user based approach we run into a sparsity problem because similar users may not have rated movie ID = 31</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285750" lvl="0" marL="285750" rtl="0" algn="l">
              <a:spcBef>
                <a:spcPts val="0"/>
              </a:spcBef>
              <a:spcAft>
                <a:spcPts val="0"/>
              </a:spcAft>
              <a:buClr>
                <a:schemeClr val="lt1"/>
              </a:buClr>
              <a:buSzPts val="1800"/>
              <a:buChar char="•"/>
            </a:pPr>
            <a:r>
              <a:rPr lang="en-IN" sz="1800">
                <a:solidFill>
                  <a:schemeClr val="lt1"/>
                </a:solidFill>
              </a:rPr>
              <a:t>We would run into the same problem with item based approach for a user who has no history of content</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457200" rtl="0" algn="l">
              <a:spcBef>
                <a:spcPts val="0"/>
              </a:spcBef>
              <a:spcAft>
                <a:spcPts val="0"/>
              </a:spcAft>
              <a:buNone/>
            </a:pPr>
            <a:r>
              <a:t/>
            </a:r>
            <a:endParaRPr sz="1800">
              <a:solidFill>
                <a:schemeClr val="lt1"/>
              </a:solidFill>
            </a:endParaRPr>
          </a:p>
        </p:txBody>
      </p:sp>
      <p:pic>
        <p:nvPicPr>
          <p:cNvPr id="228" name="Google Shape;228;ga16349ee2e_0_12"/>
          <p:cNvPicPr preferRelativeResize="0"/>
          <p:nvPr/>
        </p:nvPicPr>
        <p:blipFill>
          <a:blip r:embed="rId5">
            <a:alphaModFix/>
          </a:blip>
          <a:stretch>
            <a:fillRect/>
          </a:stretch>
        </p:blipFill>
        <p:spPr>
          <a:xfrm>
            <a:off x="8729275" y="1666902"/>
            <a:ext cx="2898725" cy="4139099"/>
          </a:xfrm>
          <a:prstGeom prst="rect">
            <a:avLst/>
          </a:prstGeom>
          <a:noFill/>
          <a:ln>
            <a:noFill/>
          </a:ln>
        </p:spPr>
      </p:pic>
      <p:pic>
        <p:nvPicPr>
          <p:cNvPr id="229" name="Google Shape;229;ga16349ee2e_0_12"/>
          <p:cNvPicPr preferRelativeResize="0"/>
          <p:nvPr/>
        </p:nvPicPr>
        <p:blipFill>
          <a:blip r:embed="rId6">
            <a:alphaModFix/>
          </a:blip>
          <a:stretch>
            <a:fillRect/>
          </a:stretch>
        </p:blipFill>
        <p:spPr>
          <a:xfrm>
            <a:off x="5400850" y="2234850"/>
            <a:ext cx="2898725" cy="3178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4"/>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235" name="Google Shape;235;p14"/>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236" name="Google Shape;236;p14"/>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237" name="Google Shape;237;p14"/>
          <p:cNvSpPr txBox="1"/>
          <p:nvPr/>
        </p:nvSpPr>
        <p:spPr>
          <a:xfrm>
            <a:off x="0" y="0"/>
            <a:ext cx="12193201" cy="6858000"/>
          </a:xfrm>
          <a:prstGeom prst="rect">
            <a:avLst/>
          </a:prstGeom>
          <a:solidFill>
            <a:schemeClr val="dk1">
              <a:alpha val="81960"/>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 name="Google Shape;238;p14"/>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9" name="Google Shape;239;p14"/>
          <p:cNvSpPr txBox="1"/>
          <p:nvPr/>
        </p:nvSpPr>
        <p:spPr>
          <a:xfrm>
            <a:off x="685803" y="228600"/>
            <a:ext cx="1080000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rPr>
              <a:t>Matrix Factorisation</a:t>
            </a:r>
            <a:endParaRPr/>
          </a:p>
          <a:p>
            <a:pPr indent="0" lvl="0" marL="0" marR="0" rtl="0" algn="l">
              <a:spcBef>
                <a:spcPts val="0"/>
              </a:spcBef>
              <a:spcAft>
                <a:spcPts val="0"/>
              </a:spcAft>
              <a:buNone/>
            </a:pPr>
            <a:r>
              <a:rPr i="1" lang="en-IN" sz="2000">
                <a:solidFill>
                  <a:srgbClr val="FF9300"/>
                </a:solidFill>
              </a:rPr>
              <a:t>Tackling the sparsity problem</a:t>
            </a:r>
            <a:endParaRPr/>
          </a:p>
        </p:txBody>
      </p:sp>
      <p:sp>
        <p:nvSpPr>
          <p:cNvPr id="240" name="Google Shape;240;p14"/>
          <p:cNvSpPr txBox="1"/>
          <p:nvPr/>
        </p:nvSpPr>
        <p:spPr>
          <a:xfrm>
            <a:off x="696000" y="1542136"/>
            <a:ext cx="10800000" cy="4898700"/>
          </a:xfrm>
          <a:prstGeom prst="rect">
            <a:avLst/>
          </a:prstGeom>
          <a:noFill/>
          <a:ln>
            <a:noFill/>
          </a:ln>
        </p:spPr>
        <p:txBody>
          <a:bodyPr anchorCtr="0" anchor="t" bIns="45700" lIns="91425" spcFirstLastPara="1" rIns="91425" wrap="square" tIns="45700">
            <a:spAutoFit/>
          </a:bodyPr>
          <a:lstStyle/>
          <a:p>
            <a:pPr indent="-349250" lvl="0" marL="457200" marR="0" rtl="0" algn="l">
              <a:spcBef>
                <a:spcPts val="0"/>
              </a:spcBef>
              <a:spcAft>
                <a:spcPts val="0"/>
              </a:spcAft>
              <a:buClr>
                <a:srgbClr val="FFFFFF"/>
              </a:buClr>
              <a:buSzPts val="1900"/>
              <a:buChar char="●"/>
            </a:pPr>
            <a:r>
              <a:rPr lang="en-IN" sz="1700">
                <a:solidFill>
                  <a:srgbClr val="FFFFFF"/>
                </a:solidFill>
              </a:rPr>
              <a:t>Matrix factorization is a way to factorise a matrix and generate latent features while multiplying two entities. </a:t>
            </a:r>
            <a:endParaRPr sz="1700">
              <a:solidFill>
                <a:srgbClr val="FFFFFF"/>
              </a:solidFill>
            </a:endParaRPr>
          </a:p>
          <a:p>
            <a:pPr indent="0" lvl="0" marL="457200" marR="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42900" lvl="0" marL="457200" marR="0" rtl="0" algn="l">
              <a:spcBef>
                <a:spcPts val="0"/>
              </a:spcBef>
              <a:spcAft>
                <a:spcPts val="0"/>
              </a:spcAft>
              <a:buClr>
                <a:srgbClr val="FFFFFF"/>
              </a:buClr>
              <a:buSzPts val="1800"/>
              <a:buChar char="●"/>
            </a:pPr>
            <a:r>
              <a:rPr lang="en-IN" sz="1800">
                <a:solidFill>
                  <a:srgbClr val="FFFFFF"/>
                </a:solidFill>
              </a:rPr>
              <a:t>Using matrix factorization for collaborative filtering, we will identify the relationship between items’ and users’ entities. </a:t>
            </a:r>
            <a:endParaRPr sz="1800">
              <a:solidFill>
                <a:srgbClr val="FFFFFF"/>
              </a:solidFill>
            </a:endParaRPr>
          </a:p>
          <a:p>
            <a:pPr indent="0" lvl="0" marL="457200" marR="0" rtl="0" algn="l">
              <a:spcBef>
                <a:spcPts val="0"/>
              </a:spcBef>
              <a:spcAft>
                <a:spcPts val="0"/>
              </a:spcAft>
              <a:buNone/>
            </a:pPr>
            <a:r>
              <a:t/>
            </a:r>
            <a:endParaRPr sz="1800">
              <a:solidFill>
                <a:srgbClr val="FFFFFF"/>
              </a:solidFill>
            </a:endParaRPr>
          </a:p>
          <a:p>
            <a:pPr indent="-342900" lvl="0" marL="457200" marR="0" rtl="0" algn="l">
              <a:spcBef>
                <a:spcPts val="0"/>
              </a:spcBef>
              <a:spcAft>
                <a:spcPts val="0"/>
              </a:spcAft>
              <a:buClr>
                <a:srgbClr val="FFFFFF"/>
              </a:buClr>
              <a:buSzPts val="1800"/>
              <a:buChar char="●"/>
            </a:pPr>
            <a:r>
              <a:rPr lang="en-IN" sz="1800">
                <a:solidFill>
                  <a:srgbClr val="FFFFFF"/>
                </a:solidFill>
              </a:rPr>
              <a:t>With the input of users’ ratings, we predict ratings of movies not watched by them and give our recommendation based on the prediction.</a:t>
            </a:r>
            <a:endParaRPr sz="1800">
              <a:solidFill>
                <a:srgbClr val="FFFFFF"/>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p:txBody>
      </p:sp>
      <p:pic>
        <p:nvPicPr>
          <p:cNvPr descr="Former Texas football player, NFL lineman Terry Tausch dies at 61" id="241" name="Google Shape;241;p14"/>
          <p:cNvPicPr preferRelativeResize="0"/>
          <p:nvPr/>
        </p:nvPicPr>
        <p:blipFill rotWithShape="1">
          <a:blip r:embed="rId4">
            <a:alphaModFix/>
          </a:blip>
          <a:srcRect b="0" l="0" r="0" t="0"/>
          <a:stretch/>
        </p:blipFill>
        <p:spPr>
          <a:xfrm>
            <a:off x="10147346" y="358357"/>
            <a:ext cx="1480657" cy="833086"/>
          </a:xfrm>
          <a:prstGeom prst="rect">
            <a:avLst/>
          </a:prstGeom>
          <a:noFill/>
          <a:ln>
            <a:noFill/>
          </a:ln>
        </p:spPr>
      </p:pic>
      <p:pic>
        <p:nvPicPr>
          <p:cNvPr id="242" name="Google Shape;242;p14"/>
          <p:cNvPicPr preferRelativeResize="0"/>
          <p:nvPr/>
        </p:nvPicPr>
        <p:blipFill>
          <a:blip r:embed="rId5">
            <a:alphaModFix/>
          </a:blip>
          <a:stretch>
            <a:fillRect/>
          </a:stretch>
        </p:blipFill>
        <p:spPr>
          <a:xfrm>
            <a:off x="2076575" y="4035125"/>
            <a:ext cx="7770798" cy="2405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54046f41a2_2_2"/>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248" name="Google Shape;248;g54046f41a2_2_2"/>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249" name="Google Shape;249;g54046f41a2_2_2"/>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250" name="Google Shape;250;g54046f41a2_2_2"/>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 name="Google Shape;251;g54046f41a2_2_2"/>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52" name="Google Shape;252;g54046f41a2_2_2"/>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lt1"/>
                </a:solidFill>
              </a:rPr>
              <a:t>Matrix Factorisation</a:t>
            </a:r>
            <a:endParaRPr/>
          </a:p>
          <a:p>
            <a:pPr indent="0" lvl="0" marL="0" marR="0" rtl="0" algn="l">
              <a:spcBef>
                <a:spcPts val="0"/>
              </a:spcBef>
              <a:spcAft>
                <a:spcPts val="0"/>
              </a:spcAft>
              <a:buNone/>
            </a:pPr>
            <a:r>
              <a:rPr i="1" lang="en-IN" sz="2000">
                <a:solidFill>
                  <a:srgbClr val="FF9300"/>
                </a:solidFill>
              </a:rPr>
              <a:t>Tackling the sparsity problem</a:t>
            </a:r>
            <a:endParaRPr/>
          </a:p>
        </p:txBody>
      </p:sp>
      <p:sp>
        <p:nvSpPr>
          <p:cNvPr id="253" name="Google Shape;253;g54046f41a2_2_2"/>
          <p:cNvSpPr txBox="1"/>
          <p:nvPr/>
        </p:nvSpPr>
        <p:spPr>
          <a:xfrm>
            <a:off x="696000" y="1542136"/>
            <a:ext cx="10800000" cy="48987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Font typeface="Arial"/>
              <a:buChar char="●"/>
            </a:pPr>
            <a:r>
              <a:rPr lang="en-IN" sz="1800">
                <a:solidFill>
                  <a:schemeClr val="lt1"/>
                </a:solidFill>
              </a:rPr>
              <a:t>Ratings of movies watched by all users can be represented as a matrix. </a:t>
            </a:r>
            <a:endParaRPr sz="1800">
              <a:solidFill>
                <a:schemeClr val="lt1"/>
              </a:solidFill>
            </a:endParaRPr>
          </a:p>
          <a:p>
            <a:pPr indent="-342900" lvl="0" marL="457200" marR="0" rtl="0" algn="l">
              <a:spcBef>
                <a:spcPts val="0"/>
              </a:spcBef>
              <a:spcAft>
                <a:spcPts val="0"/>
              </a:spcAft>
              <a:buClr>
                <a:schemeClr val="lt1"/>
              </a:buClr>
              <a:buSzPts val="1800"/>
              <a:buChar char="●"/>
            </a:pPr>
            <a:r>
              <a:rPr lang="en-IN" sz="1800">
                <a:solidFill>
                  <a:schemeClr val="lt1"/>
                </a:solidFill>
              </a:rPr>
              <a:t>Each row represents a user while each column represents a movie</a:t>
            </a:r>
            <a:endParaRPr sz="1800">
              <a:solidFill>
                <a:schemeClr val="lt1"/>
              </a:solidFill>
            </a:endParaRPr>
          </a:p>
          <a:p>
            <a:pPr indent="-342900" lvl="0" marL="457200" marR="0" rtl="0" algn="l">
              <a:spcBef>
                <a:spcPts val="0"/>
              </a:spcBef>
              <a:spcAft>
                <a:spcPts val="0"/>
              </a:spcAft>
              <a:buClr>
                <a:schemeClr val="lt1"/>
              </a:buClr>
              <a:buSzPts val="1800"/>
              <a:buChar char="●"/>
            </a:pPr>
            <a:r>
              <a:rPr lang="en-IN" sz="1800">
                <a:solidFill>
                  <a:schemeClr val="lt1"/>
                </a:solidFill>
              </a:rPr>
              <a:t>An instant observation is that the matrix is sparse as all the movies have not been watched by all users</a:t>
            </a:r>
            <a:endParaRPr sz="1800">
              <a:solidFill>
                <a:schemeClr val="lt1"/>
              </a:solidFill>
            </a:endParaRPr>
          </a:p>
          <a:p>
            <a:pPr indent="-342900" lvl="0" marL="457200" marR="0" rtl="0" algn="l">
              <a:spcBef>
                <a:spcPts val="0"/>
              </a:spcBef>
              <a:spcAft>
                <a:spcPts val="0"/>
              </a:spcAft>
              <a:buClr>
                <a:schemeClr val="lt1"/>
              </a:buClr>
              <a:buSzPts val="1800"/>
              <a:buChar char="●"/>
            </a:pPr>
            <a:r>
              <a:rPr lang="en-IN" sz="1800">
                <a:solidFill>
                  <a:schemeClr val="lt1"/>
                </a:solidFill>
              </a:rPr>
              <a:t>Drawing much intuition from SVD, matrix factorisation is an efficient way to break a matrix into two matrices</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342900" lvl="0" marL="457200" marR="0" rtl="0" algn="l">
              <a:spcBef>
                <a:spcPts val="0"/>
              </a:spcBef>
              <a:spcAft>
                <a:spcPts val="0"/>
              </a:spcAft>
              <a:buClr>
                <a:schemeClr val="lt1"/>
              </a:buClr>
              <a:buSzPts val="1800"/>
              <a:buChar char="●"/>
            </a:pPr>
            <a:r>
              <a:rPr lang="en-IN" sz="1800">
                <a:solidFill>
                  <a:schemeClr val="lt1"/>
                </a:solidFill>
              </a:rPr>
              <a:t>The goal is to optimise the cost function which is given by the SSE where the error is R - R’. We can also add a regulariser to the cost function.</a:t>
            </a:r>
            <a:endParaRPr sz="1800">
              <a:solidFill>
                <a:schemeClr val="lt1"/>
              </a:solidFill>
            </a:endParaRPr>
          </a:p>
        </p:txBody>
      </p:sp>
      <p:pic>
        <p:nvPicPr>
          <p:cNvPr descr="Former Texas football player, NFL lineman Terry Tausch dies at 61" id="254" name="Google Shape;254;g54046f41a2_2_2"/>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255" name="Google Shape;255;g54046f41a2_2_2"/>
          <p:cNvPicPr preferRelativeResize="0"/>
          <p:nvPr/>
        </p:nvPicPr>
        <p:blipFill>
          <a:blip r:embed="rId5">
            <a:alphaModFix/>
          </a:blip>
          <a:stretch>
            <a:fillRect/>
          </a:stretch>
        </p:blipFill>
        <p:spPr>
          <a:xfrm>
            <a:off x="2933350" y="3369525"/>
            <a:ext cx="6023625" cy="2074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5"/>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261" name="Google Shape;261;p15"/>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262" name="Google Shape;262;p15"/>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263" name="Google Shape;263;p15"/>
          <p:cNvSpPr txBox="1"/>
          <p:nvPr/>
        </p:nvSpPr>
        <p:spPr>
          <a:xfrm>
            <a:off x="0" y="0"/>
            <a:ext cx="12193201" cy="6858000"/>
          </a:xfrm>
          <a:prstGeom prst="rect">
            <a:avLst/>
          </a:prstGeom>
          <a:solidFill>
            <a:schemeClr val="dk1">
              <a:alpha val="81960"/>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 name="Google Shape;264;p15"/>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65" name="Google Shape;265;p15"/>
          <p:cNvSpPr txBox="1"/>
          <p:nvPr/>
        </p:nvSpPr>
        <p:spPr>
          <a:xfrm>
            <a:off x="685803" y="228600"/>
            <a:ext cx="1080000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rPr>
              <a:t>The Process</a:t>
            </a:r>
            <a:endParaRPr b="1" sz="3200">
              <a:solidFill>
                <a:schemeClr val="lt1"/>
              </a:solidFill>
            </a:endParaRPr>
          </a:p>
          <a:p>
            <a:pPr indent="0" lvl="0" marL="0" rtl="0" algn="l">
              <a:spcBef>
                <a:spcPts val="0"/>
              </a:spcBef>
              <a:spcAft>
                <a:spcPts val="0"/>
              </a:spcAft>
              <a:buClr>
                <a:schemeClr val="dk1"/>
              </a:buClr>
              <a:buFont typeface="Arial"/>
              <a:buNone/>
            </a:pPr>
            <a:r>
              <a:rPr i="1" lang="en-IN" sz="2000">
                <a:solidFill>
                  <a:srgbClr val="FF9300"/>
                </a:solidFill>
              </a:rPr>
              <a:t>Implementation on our dataset</a:t>
            </a:r>
            <a:endParaRPr b="1" sz="3200">
              <a:solidFill>
                <a:schemeClr val="lt1"/>
              </a:solidFill>
            </a:endParaRPr>
          </a:p>
          <a:p>
            <a:pPr indent="0" lvl="0" marL="0" marR="0" rtl="0" algn="l">
              <a:spcBef>
                <a:spcPts val="0"/>
              </a:spcBef>
              <a:spcAft>
                <a:spcPts val="0"/>
              </a:spcAft>
              <a:buNone/>
            </a:pPr>
            <a:r>
              <a:t/>
            </a:r>
            <a:endParaRPr b="1" sz="3200">
              <a:solidFill>
                <a:schemeClr val="lt1"/>
              </a:solidFill>
            </a:endParaRPr>
          </a:p>
          <a:p>
            <a:pPr indent="0" lvl="0" marL="0" marR="0" rtl="0" algn="l">
              <a:spcBef>
                <a:spcPts val="0"/>
              </a:spcBef>
              <a:spcAft>
                <a:spcPts val="0"/>
              </a:spcAft>
              <a:buNone/>
            </a:pPr>
            <a:r>
              <a:t/>
            </a:r>
            <a:endParaRPr/>
          </a:p>
        </p:txBody>
      </p:sp>
      <p:sp>
        <p:nvSpPr>
          <p:cNvPr id="266" name="Google Shape;266;p15"/>
          <p:cNvSpPr txBox="1"/>
          <p:nvPr/>
        </p:nvSpPr>
        <p:spPr>
          <a:xfrm>
            <a:off x="696000" y="1542134"/>
            <a:ext cx="10800000" cy="47883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rgbClr val="FFFFFF"/>
              </a:buClr>
              <a:buSzPts val="1800"/>
              <a:buChar char="●"/>
            </a:pPr>
            <a:r>
              <a:rPr b="1" lang="en-IN" sz="1800">
                <a:solidFill>
                  <a:srgbClr val="FF9900"/>
                </a:solidFill>
              </a:rPr>
              <a:t>Step 1:</a:t>
            </a:r>
            <a:r>
              <a:rPr lang="en-IN" sz="1800">
                <a:solidFill>
                  <a:srgbClr val="FF9900"/>
                </a:solidFill>
              </a:rPr>
              <a:t> </a:t>
            </a:r>
            <a:r>
              <a:rPr lang="en-IN" sz="1800">
                <a:solidFill>
                  <a:srgbClr val="FFFFFF"/>
                </a:solidFill>
              </a:rPr>
              <a:t>Create the matrix of users and movies using ratings.csv file (we used the pivot function)</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342900" lvl="0" marL="457200" marR="0" rtl="0" algn="l">
              <a:spcBef>
                <a:spcPts val="0"/>
              </a:spcBef>
              <a:spcAft>
                <a:spcPts val="0"/>
              </a:spcAft>
              <a:buClr>
                <a:srgbClr val="FFFFFF"/>
              </a:buClr>
              <a:buSzPts val="1800"/>
              <a:buChar char="●"/>
            </a:pPr>
            <a:r>
              <a:rPr b="1" lang="en-IN" sz="1800">
                <a:solidFill>
                  <a:srgbClr val="FF9900"/>
                </a:solidFill>
              </a:rPr>
              <a:t>Step 2: </a:t>
            </a:r>
            <a:r>
              <a:rPr lang="en-IN" sz="1800">
                <a:solidFill>
                  <a:srgbClr val="FFFFFF"/>
                </a:solidFill>
              </a:rPr>
              <a:t>Define the number of latent features (similar to topic modelling)</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342900" lvl="0" marL="457200" marR="0" rtl="0" algn="l">
              <a:spcBef>
                <a:spcPts val="0"/>
              </a:spcBef>
              <a:spcAft>
                <a:spcPts val="0"/>
              </a:spcAft>
              <a:buClr>
                <a:srgbClr val="FFFFFF"/>
              </a:buClr>
              <a:buSzPts val="1800"/>
              <a:buChar char="●"/>
            </a:pPr>
            <a:r>
              <a:rPr b="1" lang="en-IN" sz="1800">
                <a:solidFill>
                  <a:srgbClr val="FF9900"/>
                </a:solidFill>
              </a:rPr>
              <a:t>Step 3:</a:t>
            </a:r>
            <a:r>
              <a:rPr lang="en-IN" sz="1800">
                <a:solidFill>
                  <a:srgbClr val="FFFFFF"/>
                </a:solidFill>
              </a:rPr>
              <a:t> Define a matrix factorisation function that will run for an input matrix generated in Step1 and give us two matrices P &amp; Q whose dot product gives us our output matrix R’ . Optimise the cost function to attain minimum error. We have used a scikit learn package for the same.</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342900" lvl="0" marL="457200" marR="0" rtl="0" algn="l">
              <a:spcBef>
                <a:spcPts val="0"/>
              </a:spcBef>
              <a:spcAft>
                <a:spcPts val="0"/>
              </a:spcAft>
              <a:buClr>
                <a:srgbClr val="FFFFFF"/>
              </a:buClr>
              <a:buSzPts val="1800"/>
              <a:buChar char="●"/>
            </a:pPr>
            <a:r>
              <a:rPr b="1" lang="en-IN" sz="1800">
                <a:solidFill>
                  <a:srgbClr val="FF9900"/>
                </a:solidFill>
              </a:rPr>
              <a:t>Step 4:</a:t>
            </a:r>
            <a:r>
              <a:rPr lang="en-IN" sz="1800">
                <a:solidFill>
                  <a:srgbClr val="FF9900"/>
                </a:solidFill>
              </a:rPr>
              <a:t> </a:t>
            </a:r>
            <a:r>
              <a:rPr lang="en-IN" sz="1800">
                <a:solidFill>
                  <a:srgbClr val="FFFFFF"/>
                </a:solidFill>
              </a:rPr>
              <a:t>Once we have the final matrix R’, we use it to recommend new movies to the user. For the movies not watched by the user, we recommend the movies with top 5 ratings (heuristics)</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342900" lvl="0" marL="457200" marR="0" rtl="0" algn="l">
              <a:spcBef>
                <a:spcPts val="0"/>
              </a:spcBef>
              <a:spcAft>
                <a:spcPts val="0"/>
              </a:spcAft>
              <a:buClr>
                <a:srgbClr val="FFFFFF"/>
              </a:buClr>
              <a:buSzPts val="1800"/>
              <a:buChar char="●"/>
            </a:pPr>
            <a:r>
              <a:rPr b="1" lang="en-IN" sz="1800">
                <a:solidFill>
                  <a:srgbClr val="FF9900"/>
                </a:solidFill>
              </a:rPr>
              <a:t>Step 5: </a:t>
            </a:r>
            <a:r>
              <a:rPr lang="en-IN" sz="1800">
                <a:solidFill>
                  <a:srgbClr val="FFFFFF"/>
                </a:solidFill>
              </a:rPr>
              <a:t>The generated matrices can now also be used to run user based and item based collaborative filtering recommendation systems</a:t>
            </a:r>
            <a:endParaRPr sz="1800">
              <a:solidFill>
                <a:srgbClr val="FFFFFF"/>
              </a:solidFill>
            </a:endParaRPr>
          </a:p>
        </p:txBody>
      </p:sp>
      <p:pic>
        <p:nvPicPr>
          <p:cNvPr descr="Former Texas football player, NFL lineman Terry Tausch dies at 61" id="267" name="Google Shape;267;p15"/>
          <p:cNvPicPr preferRelativeResize="0"/>
          <p:nvPr/>
        </p:nvPicPr>
        <p:blipFill rotWithShape="1">
          <a:blip r:embed="rId4">
            <a:alphaModFix/>
          </a:blip>
          <a:srcRect b="0" l="0" r="0" t="0"/>
          <a:stretch/>
        </p:blipFill>
        <p:spPr>
          <a:xfrm>
            <a:off x="10147346" y="358357"/>
            <a:ext cx="1480657" cy="833086"/>
          </a:xfrm>
          <a:prstGeom prst="rect">
            <a:avLst/>
          </a:prstGeom>
          <a:noFill/>
          <a:ln>
            <a:noFill/>
          </a:ln>
        </p:spPr>
      </p:pic>
      <p:pic>
        <p:nvPicPr>
          <p:cNvPr id="268" name="Google Shape;268;p15"/>
          <p:cNvPicPr preferRelativeResize="0"/>
          <p:nvPr/>
        </p:nvPicPr>
        <p:blipFill>
          <a:blip r:embed="rId5">
            <a:alphaModFix/>
          </a:blip>
          <a:stretch>
            <a:fillRect/>
          </a:stretch>
        </p:blipFill>
        <p:spPr>
          <a:xfrm>
            <a:off x="3200539" y="3761262"/>
            <a:ext cx="5199187" cy="83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a28c3c81bd_0_24"/>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274" name="Google Shape;274;ga28c3c81bd_0_24"/>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275" name="Google Shape;275;ga28c3c81bd_0_24"/>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276" name="Google Shape;276;ga28c3c81bd_0_24"/>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 name="Google Shape;277;ga28c3c81bd_0_24"/>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8" name="Google Shape;278;ga28c3c81bd_0_24"/>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IN" sz="3200">
                <a:solidFill>
                  <a:schemeClr val="lt1"/>
                </a:solidFill>
              </a:rPr>
              <a:t>Resulting Matrix</a:t>
            </a:r>
            <a:endParaRPr>
              <a:solidFill>
                <a:schemeClr val="dk1"/>
              </a:solidFill>
            </a:endParaRPr>
          </a:p>
          <a:p>
            <a:pPr indent="0" lvl="0" marL="0" rtl="0" algn="l">
              <a:spcBef>
                <a:spcPts val="0"/>
              </a:spcBef>
              <a:spcAft>
                <a:spcPts val="0"/>
              </a:spcAft>
              <a:buClr>
                <a:schemeClr val="dk1"/>
              </a:buClr>
              <a:buFont typeface="Arial"/>
              <a:buNone/>
            </a:pPr>
            <a:r>
              <a:rPr i="1" lang="en-IN" sz="2000">
                <a:solidFill>
                  <a:srgbClr val="FF9300"/>
                </a:solidFill>
              </a:rPr>
              <a:t>Implementation on our dataset</a:t>
            </a:r>
            <a:endParaRPr b="1" sz="3200">
              <a:solidFill>
                <a:schemeClr val="lt1"/>
              </a:solidFill>
            </a:endParaRPr>
          </a:p>
          <a:p>
            <a:pPr indent="0" lvl="0" marL="0" rtl="0" algn="l">
              <a:spcBef>
                <a:spcPts val="0"/>
              </a:spcBef>
              <a:spcAft>
                <a:spcPts val="0"/>
              </a:spcAft>
              <a:buClr>
                <a:schemeClr val="dk1"/>
              </a:buClr>
              <a:buFont typeface="Arial"/>
              <a:buNone/>
            </a:pPr>
            <a:r>
              <a:t/>
            </a:r>
            <a:endParaRPr b="1" sz="3200">
              <a:solidFill>
                <a:schemeClr val="lt1"/>
              </a:solidFill>
            </a:endParaRPr>
          </a:p>
          <a:p>
            <a:pPr indent="0" lvl="0" marL="0" marR="0" rtl="0" algn="l">
              <a:spcBef>
                <a:spcPts val="0"/>
              </a:spcBef>
              <a:spcAft>
                <a:spcPts val="0"/>
              </a:spcAft>
              <a:buNone/>
            </a:pPr>
            <a:r>
              <a:t/>
            </a:r>
            <a:endParaRPr b="1" sz="3200">
              <a:solidFill>
                <a:schemeClr val="lt1"/>
              </a:solidFill>
            </a:endParaRPr>
          </a:p>
        </p:txBody>
      </p:sp>
      <p:sp>
        <p:nvSpPr>
          <p:cNvPr id="279" name="Google Shape;279;ga28c3c81bd_0_24"/>
          <p:cNvSpPr txBox="1"/>
          <p:nvPr/>
        </p:nvSpPr>
        <p:spPr>
          <a:xfrm>
            <a:off x="696000" y="1542043"/>
            <a:ext cx="10800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endParaRPr>
          </a:p>
        </p:txBody>
      </p:sp>
      <p:pic>
        <p:nvPicPr>
          <p:cNvPr descr="Former Texas football player, NFL lineman Terry Tausch dies at 61" id="280" name="Google Shape;280;ga28c3c81bd_0_24"/>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281" name="Google Shape;281;ga28c3c81bd_0_24"/>
          <p:cNvPicPr preferRelativeResize="0"/>
          <p:nvPr/>
        </p:nvPicPr>
        <p:blipFill rotWithShape="1">
          <a:blip r:embed="rId5">
            <a:alphaModFix/>
          </a:blip>
          <a:srcRect b="0" l="0" r="22293" t="0"/>
          <a:stretch/>
        </p:blipFill>
        <p:spPr>
          <a:xfrm>
            <a:off x="2222050" y="1507675"/>
            <a:ext cx="7529108" cy="485963"/>
          </a:xfrm>
          <a:prstGeom prst="rect">
            <a:avLst/>
          </a:prstGeom>
          <a:noFill/>
          <a:ln>
            <a:noFill/>
          </a:ln>
        </p:spPr>
      </p:pic>
      <p:pic>
        <p:nvPicPr>
          <p:cNvPr id="282" name="Google Shape;282;ga28c3c81bd_0_24"/>
          <p:cNvPicPr preferRelativeResize="0"/>
          <p:nvPr/>
        </p:nvPicPr>
        <p:blipFill>
          <a:blip r:embed="rId6">
            <a:alphaModFix/>
          </a:blip>
          <a:stretch>
            <a:fillRect/>
          </a:stretch>
        </p:blipFill>
        <p:spPr>
          <a:xfrm>
            <a:off x="2222050" y="2127841"/>
            <a:ext cx="7529100" cy="44703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6"/>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288" name="Google Shape;288;p16"/>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289" name="Google Shape;289;p16"/>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290" name="Google Shape;290;p16"/>
          <p:cNvSpPr txBox="1"/>
          <p:nvPr/>
        </p:nvSpPr>
        <p:spPr>
          <a:xfrm>
            <a:off x="0" y="0"/>
            <a:ext cx="12193201" cy="6858000"/>
          </a:xfrm>
          <a:prstGeom prst="rect">
            <a:avLst/>
          </a:prstGeom>
          <a:solidFill>
            <a:schemeClr val="dk1">
              <a:alpha val="81960"/>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 name="Google Shape;291;p16"/>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2" name="Google Shape;292;p16"/>
          <p:cNvSpPr txBox="1"/>
          <p:nvPr/>
        </p:nvSpPr>
        <p:spPr>
          <a:xfrm>
            <a:off x="685803" y="228600"/>
            <a:ext cx="1080000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rPr>
              <a:t>Importance of Latent Features</a:t>
            </a:r>
            <a:endParaRPr/>
          </a:p>
          <a:p>
            <a:pPr indent="0" lvl="0" marL="0" marR="0" rtl="0" algn="l">
              <a:spcBef>
                <a:spcPts val="0"/>
              </a:spcBef>
              <a:spcAft>
                <a:spcPts val="0"/>
              </a:spcAft>
              <a:buNone/>
            </a:pPr>
            <a:r>
              <a:t/>
            </a:r>
            <a:endParaRPr/>
          </a:p>
        </p:txBody>
      </p:sp>
      <p:sp>
        <p:nvSpPr>
          <p:cNvPr id="293" name="Google Shape;293;p16"/>
          <p:cNvSpPr txBox="1"/>
          <p:nvPr/>
        </p:nvSpPr>
        <p:spPr>
          <a:xfrm>
            <a:off x="696000" y="1542109"/>
            <a:ext cx="10800000" cy="3493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FF9900"/>
                </a:solidFill>
              </a:rPr>
              <a:t>Take account of similar movies even when a user has not watched and rated them.</a:t>
            </a:r>
            <a:endParaRPr b="1" sz="1800">
              <a:solidFill>
                <a:srgbClr val="FF9900"/>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rPr lang="en-IN" sz="1800">
                <a:solidFill>
                  <a:srgbClr val="FFFFFF"/>
                </a:solidFill>
              </a:rPr>
              <a:t>Example : If a user gave good ratings to movie Avengers, Wonder-woman and Captain Marvel, it shows an underlying pattern that this user might be interested in Action movies. Regardless of him/her having watched them, we believe that this user will like Action movies in the future. Unlike individual movies, latent features are expressed by higher-level attributes, and Action category is one of latent features in this case.</a:t>
            </a:r>
            <a:endParaRPr sz="1800">
              <a:solidFill>
                <a:srgbClr val="FFFFFF"/>
              </a:solidFill>
            </a:endParaRPr>
          </a:p>
          <a:p>
            <a:pPr indent="0" lvl="0" marL="0" marR="0" rtl="0" algn="l">
              <a:spcBef>
                <a:spcPts val="0"/>
              </a:spcBef>
              <a:spcAft>
                <a:spcPts val="0"/>
              </a:spcAft>
              <a:buNone/>
            </a:pPr>
            <a:r>
              <a:t/>
            </a:r>
            <a:endParaRPr sz="1800">
              <a:solidFill>
                <a:srgbClr val="FFFFFF"/>
              </a:solidFill>
            </a:endParaRPr>
          </a:p>
          <a:p>
            <a:pPr indent="0" lvl="0" marL="0" marR="0" rtl="0" algn="l">
              <a:spcBef>
                <a:spcPts val="0"/>
              </a:spcBef>
              <a:spcAft>
                <a:spcPts val="0"/>
              </a:spcAft>
              <a:buNone/>
            </a:pPr>
            <a:r>
              <a:rPr lang="en-IN" sz="1800">
                <a:solidFill>
                  <a:srgbClr val="FF9900"/>
                </a:solidFill>
              </a:rPr>
              <a:t>Our Understanding</a:t>
            </a:r>
            <a:r>
              <a:rPr lang="en-IN" sz="1800">
                <a:solidFill>
                  <a:srgbClr val="FFFFFF"/>
                </a:solidFill>
              </a:rPr>
              <a:t>: To get a rating we need to take the dot product of row of P and column of Q. Each row of P tells us the user vector of the latent feature, while each column of Q tells us the movie vector corresponding to the latent features. When the user preference and the movie attribute match, a high rating will be observed. </a:t>
            </a:r>
            <a:endParaRPr sz="1800">
              <a:solidFill>
                <a:srgbClr val="FFFFFF"/>
              </a:solidFill>
            </a:endParaRPr>
          </a:p>
        </p:txBody>
      </p:sp>
      <p:pic>
        <p:nvPicPr>
          <p:cNvPr descr="Former Texas football player, NFL lineman Terry Tausch dies at 61" id="294" name="Google Shape;294;p16"/>
          <p:cNvPicPr preferRelativeResize="0"/>
          <p:nvPr/>
        </p:nvPicPr>
        <p:blipFill rotWithShape="1">
          <a:blip r:embed="rId4">
            <a:alphaModFix/>
          </a:blip>
          <a:srcRect b="0" l="0" r="0" t="0"/>
          <a:stretch/>
        </p:blipFill>
        <p:spPr>
          <a:xfrm>
            <a:off x="10147346" y="358357"/>
            <a:ext cx="1480657" cy="8330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300" name="Google Shape;300;p17"/>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301" name="Google Shape;301;p17"/>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302" name="Google Shape;302;p17"/>
          <p:cNvSpPr txBox="1"/>
          <p:nvPr/>
        </p:nvSpPr>
        <p:spPr>
          <a:xfrm>
            <a:off x="0" y="0"/>
            <a:ext cx="12193201" cy="6858000"/>
          </a:xfrm>
          <a:prstGeom prst="rect">
            <a:avLst/>
          </a:prstGeom>
          <a:solidFill>
            <a:schemeClr val="dk1">
              <a:alpha val="81960"/>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 name="Google Shape;303;p17"/>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04" name="Google Shape;304;p17"/>
          <p:cNvSpPr txBox="1"/>
          <p:nvPr/>
        </p:nvSpPr>
        <p:spPr>
          <a:xfrm>
            <a:off x="685803" y="228600"/>
            <a:ext cx="1080000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rPr>
              <a:t>What works and what doesn’t?</a:t>
            </a:r>
            <a:endParaRPr/>
          </a:p>
          <a:p>
            <a:pPr indent="0" lvl="0" marL="0" marR="0" rtl="0" algn="l">
              <a:spcBef>
                <a:spcPts val="0"/>
              </a:spcBef>
              <a:spcAft>
                <a:spcPts val="0"/>
              </a:spcAft>
              <a:buNone/>
            </a:pPr>
            <a:r>
              <a:rPr i="1" lang="en-IN" sz="2000">
                <a:solidFill>
                  <a:srgbClr val="FF9300"/>
                </a:solidFill>
              </a:rPr>
              <a:t>Learnings</a:t>
            </a:r>
            <a:endParaRPr/>
          </a:p>
        </p:txBody>
      </p:sp>
      <p:sp>
        <p:nvSpPr>
          <p:cNvPr id="305" name="Google Shape;305;p17"/>
          <p:cNvSpPr txBox="1"/>
          <p:nvPr/>
        </p:nvSpPr>
        <p:spPr>
          <a:xfrm>
            <a:off x="696000" y="1542043"/>
            <a:ext cx="10800000" cy="369332"/>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lt1"/>
              </a:buClr>
              <a:buSzPts val="1800"/>
              <a:buFont typeface="Arial"/>
              <a:buChar char="●"/>
            </a:pPr>
            <a:r>
              <a:rPr lang="en-IN" sz="1800">
                <a:solidFill>
                  <a:schemeClr val="lt1"/>
                </a:solidFill>
              </a:rPr>
              <a:t>There are two methods we can be used for cost optimisation - SGD and ALS</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457200" marR="0" rtl="0" algn="l">
              <a:spcBef>
                <a:spcPts val="0"/>
              </a:spcBef>
              <a:spcAft>
                <a:spcPts val="0"/>
              </a:spcAft>
              <a:buNone/>
            </a:pPr>
            <a:r>
              <a:t/>
            </a:r>
            <a:endParaRPr sz="1800">
              <a:solidFill>
                <a:schemeClr val="lt1"/>
              </a:solidFill>
            </a:endParaRPr>
          </a:p>
          <a:p>
            <a:pPr indent="0" lvl="0" marL="457200" marR="0" rtl="0" algn="l">
              <a:spcBef>
                <a:spcPts val="0"/>
              </a:spcBef>
              <a:spcAft>
                <a:spcPts val="0"/>
              </a:spcAft>
              <a:buNone/>
            </a:pPr>
            <a:r>
              <a:t/>
            </a:r>
            <a:endParaRPr sz="1800">
              <a:solidFill>
                <a:schemeClr val="lt1"/>
              </a:solidFill>
            </a:endParaRPr>
          </a:p>
          <a:p>
            <a:pPr indent="-342900" lvl="0" marL="457200" marR="0" rtl="0" algn="l">
              <a:spcBef>
                <a:spcPts val="0"/>
              </a:spcBef>
              <a:spcAft>
                <a:spcPts val="0"/>
              </a:spcAft>
              <a:buClr>
                <a:schemeClr val="lt1"/>
              </a:buClr>
              <a:buSzPts val="1800"/>
              <a:buChar char="●"/>
            </a:pPr>
            <a:r>
              <a:rPr lang="en-IN" sz="1800">
                <a:solidFill>
                  <a:schemeClr val="lt1"/>
                </a:solidFill>
              </a:rPr>
              <a:t>Inbuilt functions are also available for matrix factorisation - Scikit Learn, which uses the </a:t>
            </a:r>
            <a:r>
              <a:rPr lang="en-IN" sz="1800">
                <a:solidFill>
                  <a:schemeClr val="lt1"/>
                </a:solidFill>
              </a:rPr>
              <a:t>coordinate</a:t>
            </a:r>
            <a:r>
              <a:rPr lang="en-IN" sz="1800">
                <a:solidFill>
                  <a:schemeClr val="lt1"/>
                </a:solidFill>
              </a:rPr>
              <a:t> descent solver (general form of ALS)</a:t>
            </a:r>
            <a:endParaRPr sz="1800">
              <a:solidFill>
                <a:schemeClr val="lt1"/>
              </a:solidFill>
            </a:endParaRPr>
          </a:p>
          <a:p>
            <a:pPr indent="0" lvl="0" marL="457200" marR="0" rtl="0" algn="l">
              <a:spcBef>
                <a:spcPts val="0"/>
              </a:spcBef>
              <a:spcAft>
                <a:spcPts val="0"/>
              </a:spcAft>
              <a:buNone/>
            </a:pPr>
            <a:r>
              <a:t/>
            </a:r>
            <a:endParaRPr sz="1800">
              <a:solidFill>
                <a:schemeClr val="lt1"/>
              </a:solidFill>
            </a:endParaRPr>
          </a:p>
          <a:p>
            <a:pPr indent="-342900" lvl="0" marL="457200" marR="0" rtl="0" algn="l">
              <a:spcBef>
                <a:spcPts val="0"/>
              </a:spcBef>
              <a:spcAft>
                <a:spcPts val="0"/>
              </a:spcAft>
              <a:buClr>
                <a:schemeClr val="lt1"/>
              </a:buClr>
              <a:buSzPts val="1800"/>
              <a:buChar char="●"/>
            </a:pPr>
            <a:r>
              <a:rPr lang="en-IN" sz="1800">
                <a:solidFill>
                  <a:schemeClr val="lt1"/>
                </a:solidFill>
              </a:rPr>
              <a:t>Both L1 and L2 regularizers are also used for cost optimisation in our code</a:t>
            </a:r>
            <a:endParaRPr sz="1800">
              <a:solidFill>
                <a:schemeClr val="lt1"/>
              </a:solidFill>
            </a:endParaRPr>
          </a:p>
          <a:p>
            <a:pPr indent="0" lvl="0" marL="457200" marR="0" rtl="0" algn="l">
              <a:spcBef>
                <a:spcPts val="0"/>
              </a:spcBef>
              <a:spcAft>
                <a:spcPts val="0"/>
              </a:spcAft>
              <a:buNone/>
            </a:pPr>
            <a:r>
              <a:t/>
            </a:r>
            <a:endParaRPr sz="1800">
              <a:solidFill>
                <a:schemeClr val="lt1"/>
              </a:solidFill>
            </a:endParaRPr>
          </a:p>
        </p:txBody>
      </p:sp>
      <p:pic>
        <p:nvPicPr>
          <p:cNvPr descr="Former Texas football player, NFL lineman Terry Tausch dies at 61" id="306" name="Google Shape;306;p17"/>
          <p:cNvPicPr preferRelativeResize="0"/>
          <p:nvPr/>
        </p:nvPicPr>
        <p:blipFill rotWithShape="1">
          <a:blip r:embed="rId4">
            <a:alphaModFix/>
          </a:blip>
          <a:srcRect b="0" l="0" r="0" t="0"/>
          <a:stretch/>
        </p:blipFill>
        <p:spPr>
          <a:xfrm>
            <a:off x="10147346" y="358357"/>
            <a:ext cx="1480657" cy="833086"/>
          </a:xfrm>
          <a:prstGeom prst="rect">
            <a:avLst/>
          </a:prstGeom>
          <a:noFill/>
          <a:ln>
            <a:noFill/>
          </a:ln>
        </p:spPr>
      </p:pic>
      <p:graphicFrame>
        <p:nvGraphicFramePr>
          <p:cNvPr id="307" name="Google Shape;307;p17"/>
          <p:cNvGraphicFramePr/>
          <p:nvPr/>
        </p:nvGraphicFramePr>
        <p:xfrm>
          <a:off x="942300" y="2130750"/>
          <a:ext cx="3000000" cy="3000000"/>
        </p:xfrm>
        <a:graphic>
          <a:graphicData uri="http://schemas.openxmlformats.org/drawingml/2006/table">
            <a:tbl>
              <a:tblPr>
                <a:noFill/>
                <a:tableStyleId>{E8159103-C1E6-4891-A0B2-76D97CA71DF3}</a:tableStyleId>
              </a:tblPr>
              <a:tblGrid>
                <a:gridCol w="5143500"/>
                <a:gridCol w="5143500"/>
              </a:tblGrid>
              <a:tr h="381000">
                <a:tc>
                  <a:txBody>
                    <a:bodyPr/>
                    <a:lstStyle/>
                    <a:p>
                      <a:pPr indent="0" lvl="0" marL="0" rtl="0" algn="ctr">
                        <a:spcBef>
                          <a:spcPts val="0"/>
                        </a:spcBef>
                        <a:spcAft>
                          <a:spcPts val="0"/>
                        </a:spcAft>
                        <a:buNone/>
                      </a:pPr>
                      <a:r>
                        <a:rPr b="1" lang="en-IN" sz="1600">
                          <a:solidFill>
                            <a:srgbClr val="EFEFEF"/>
                          </a:solidFill>
                        </a:rPr>
                        <a:t>Stochastic Gradient Descent</a:t>
                      </a:r>
                      <a:endParaRPr b="1" sz="1600">
                        <a:solidFill>
                          <a:srgbClr val="EFEFEF"/>
                        </a:solidFill>
                      </a:endParaRPr>
                    </a:p>
                  </a:txBody>
                  <a:tcPr marT="91425" marB="91425" marR="91425" marL="91425">
                    <a:solidFill>
                      <a:srgbClr val="FF9900"/>
                    </a:solidFill>
                  </a:tcPr>
                </a:tc>
                <a:tc>
                  <a:txBody>
                    <a:bodyPr/>
                    <a:lstStyle/>
                    <a:p>
                      <a:pPr indent="0" lvl="0" marL="0" rtl="0" algn="ctr">
                        <a:spcBef>
                          <a:spcPts val="0"/>
                        </a:spcBef>
                        <a:spcAft>
                          <a:spcPts val="0"/>
                        </a:spcAft>
                        <a:buNone/>
                      </a:pPr>
                      <a:r>
                        <a:rPr b="1" lang="en-IN" sz="1600">
                          <a:solidFill>
                            <a:srgbClr val="EFEFEF"/>
                          </a:solidFill>
                        </a:rPr>
                        <a:t>Alternating Least Squares</a:t>
                      </a:r>
                      <a:endParaRPr b="1" sz="1600">
                        <a:solidFill>
                          <a:srgbClr val="EFEFEF"/>
                        </a:solidFill>
                      </a:endParaRPr>
                    </a:p>
                  </a:txBody>
                  <a:tcPr marT="91425" marB="91425" marR="91425" marL="91425">
                    <a:solidFill>
                      <a:srgbClr val="FF9900"/>
                    </a:solidFill>
                  </a:tcPr>
                </a:tc>
              </a:tr>
              <a:tr h="381000">
                <a:tc>
                  <a:txBody>
                    <a:bodyPr/>
                    <a:lstStyle/>
                    <a:p>
                      <a:pPr indent="0" lvl="0" marL="0" rtl="0" algn="l">
                        <a:spcBef>
                          <a:spcPts val="0"/>
                        </a:spcBef>
                        <a:spcAft>
                          <a:spcPts val="0"/>
                        </a:spcAft>
                        <a:buNone/>
                      </a:pPr>
                      <a:r>
                        <a:rPr lang="en-IN" sz="1600">
                          <a:solidFill>
                            <a:srgbClr val="FFFFFF"/>
                          </a:solidFill>
                        </a:rPr>
                        <a:t>Flexible, not reliant on square losses</a:t>
                      </a:r>
                      <a:endParaRPr sz="1600">
                        <a:solidFill>
                          <a:srgbClr val="FFFFFF"/>
                        </a:solidFill>
                      </a:endParaRPr>
                    </a:p>
                  </a:txBody>
                  <a:tcPr marT="91425" marB="91425" marR="91425" marL="91425"/>
                </a:tc>
                <a:tc>
                  <a:txBody>
                    <a:bodyPr/>
                    <a:lstStyle/>
                    <a:p>
                      <a:pPr indent="0" lvl="0" marL="0" rtl="0" algn="l">
                        <a:spcBef>
                          <a:spcPts val="0"/>
                        </a:spcBef>
                        <a:spcAft>
                          <a:spcPts val="0"/>
                        </a:spcAft>
                        <a:buNone/>
                      </a:pPr>
                      <a:r>
                        <a:rPr lang="en-IN" sz="1600">
                          <a:solidFill>
                            <a:srgbClr val="FFFFFF"/>
                          </a:solidFill>
                        </a:rPr>
                        <a:t>Reliant on Square losses</a:t>
                      </a:r>
                      <a:endParaRPr sz="1600">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IN" sz="1600">
                          <a:solidFill>
                            <a:srgbClr val="FFFFFF"/>
                          </a:solidFill>
                        </a:rPr>
                        <a:t>Can be parallelized</a:t>
                      </a:r>
                      <a:endParaRPr sz="1600">
                        <a:solidFill>
                          <a:srgbClr val="FFFFFF"/>
                        </a:solidFill>
                      </a:endParaRPr>
                    </a:p>
                  </a:txBody>
                  <a:tcPr marT="91425" marB="91425" marR="91425" marL="91425"/>
                </a:tc>
                <a:tc>
                  <a:txBody>
                    <a:bodyPr/>
                    <a:lstStyle/>
                    <a:p>
                      <a:pPr indent="0" lvl="0" marL="0" rtl="0" algn="l">
                        <a:spcBef>
                          <a:spcPts val="0"/>
                        </a:spcBef>
                        <a:spcAft>
                          <a:spcPts val="0"/>
                        </a:spcAft>
                        <a:buNone/>
                      </a:pPr>
                      <a:r>
                        <a:rPr lang="en-IN" sz="1600">
                          <a:solidFill>
                            <a:srgbClr val="FFFFFF"/>
                          </a:solidFill>
                        </a:rPr>
                        <a:t>Can be parallelized</a:t>
                      </a:r>
                      <a:endParaRPr sz="1600">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IN" sz="1600">
                          <a:solidFill>
                            <a:srgbClr val="FFFFFF"/>
                          </a:solidFill>
                        </a:rPr>
                        <a:t>Slow to converge </a:t>
                      </a:r>
                      <a:endParaRPr sz="1600">
                        <a:solidFill>
                          <a:srgbClr val="FFFFFF"/>
                        </a:solidFill>
                      </a:endParaRPr>
                    </a:p>
                  </a:txBody>
                  <a:tcPr marT="91425" marB="91425" marR="91425" marL="91425"/>
                </a:tc>
                <a:tc>
                  <a:txBody>
                    <a:bodyPr/>
                    <a:lstStyle/>
                    <a:p>
                      <a:pPr indent="0" lvl="0" marL="0" rtl="0" algn="l">
                        <a:spcBef>
                          <a:spcPts val="0"/>
                        </a:spcBef>
                        <a:spcAft>
                          <a:spcPts val="0"/>
                        </a:spcAft>
                        <a:buNone/>
                      </a:pPr>
                      <a:r>
                        <a:rPr lang="en-IN" sz="1600">
                          <a:solidFill>
                            <a:srgbClr val="FFFFFF"/>
                          </a:solidFill>
                        </a:rPr>
                        <a:t>Converges faster than SGD</a:t>
                      </a:r>
                      <a:endParaRPr sz="1600">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IN" sz="1600">
                          <a:solidFill>
                            <a:srgbClr val="FFFFFF"/>
                          </a:solidFill>
                        </a:rPr>
                        <a:t>Harder to handle unobserved entries</a:t>
                      </a:r>
                      <a:endParaRPr sz="1600">
                        <a:solidFill>
                          <a:srgbClr val="FFFFFF"/>
                        </a:solidFill>
                      </a:endParaRPr>
                    </a:p>
                  </a:txBody>
                  <a:tcPr marT="91425" marB="91425" marR="91425" marL="91425"/>
                </a:tc>
                <a:tc>
                  <a:txBody>
                    <a:bodyPr/>
                    <a:lstStyle/>
                    <a:p>
                      <a:pPr indent="0" lvl="0" marL="0" rtl="0" algn="l">
                        <a:spcBef>
                          <a:spcPts val="0"/>
                        </a:spcBef>
                        <a:spcAft>
                          <a:spcPts val="0"/>
                        </a:spcAft>
                        <a:buNone/>
                      </a:pPr>
                      <a:r>
                        <a:rPr lang="en-IN" sz="1600">
                          <a:solidFill>
                            <a:srgbClr val="FFFFFF"/>
                          </a:solidFill>
                        </a:rPr>
                        <a:t>Easier to handle unobserved entries</a:t>
                      </a:r>
                      <a:endParaRPr sz="1600">
                        <a:solidFill>
                          <a:srgbClr val="FFFFFF"/>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a9a9bb530f_1_14"/>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313" name="Google Shape;313;ga9a9bb530f_1_14"/>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314" name="Google Shape;314;ga9a9bb530f_1_14"/>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315" name="Google Shape;315;ga9a9bb530f_1_14"/>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 name="Google Shape;316;ga9a9bb530f_1_14"/>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7" name="Google Shape;317;ga9a9bb530f_1_14"/>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IN" sz="3200">
                <a:solidFill>
                  <a:schemeClr val="lt1"/>
                </a:solidFill>
              </a:rPr>
              <a:t>Collaborative Filtering</a:t>
            </a:r>
            <a:endParaRPr>
              <a:solidFill>
                <a:schemeClr val="dk1"/>
              </a:solidFill>
            </a:endParaRPr>
          </a:p>
          <a:p>
            <a:pPr indent="0" lvl="0" marL="0" rtl="0" algn="l">
              <a:spcBef>
                <a:spcPts val="0"/>
              </a:spcBef>
              <a:spcAft>
                <a:spcPts val="0"/>
              </a:spcAft>
              <a:buClr>
                <a:schemeClr val="dk1"/>
              </a:buClr>
              <a:buFont typeface="Arial"/>
              <a:buNone/>
            </a:pPr>
            <a:r>
              <a:rPr i="1" lang="en-IN" sz="2000">
                <a:solidFill>
                  <a:srgbClr val="FF9300"/>
                </a:solidFill>
              </a:rPr>
              <a:t>User based </a:t>
            </a:r>
            <a:endParaRPr b="1" sz="3200">
              <a:solidFill>
                <a:schemeClr val="lt1"/>
              </a:solidFill>
            </a:endParaRPr>
          </a:p>
          <a:p>
            <a:pPr indent="0" lvl="0" marL="0" rtl="0" algn="l">
              <a:spcBef>
                <a:spcPts val="0"/>
              </a:spcBef>
              <a:spcAft>
                <a:spcPts val="0"/>
              </a:spcAft>
              <a:buClr>
                <a:schemeClr val="dk1"/>
              </a:buClr>
              <a:buFont typeface="Arial"/>
              <a:buNone/>
            </a:pPr>
            <a:r>
              <a:t/>
            </a:r>
            <a:endParaRPr b="1" sz="3200">
              <a:solidFill>
                <a:schemeClr val="lt1"/>
              </a:solidFill>
            </a:endParaRPr>
          </a:p>
          <a:p>
            <a:pPr indent="0" lvl="0" marL="0" marR="0" rtl="0" algn="l">
              <a:spcBef>
                <a:spcPts val="0"/>
              </a:spcBef>
              <a:spcAft>
                <a:spcPts val="0"/>
              </a:spcAft>
              <a:buNone/>
            </a:pPr>
            <a:r>
              <a:t/>
            </a:r>
            <a:endParaRPr b="1" sz="3200">
              <a:solidFill>
                <a:schemeClr val="lt1"/>
              </a:solidFill>
            </a:endParaRPr>
          </a:p>
        </p:txBody>
      </p:sp>
      <p:sp>
        <p:nvSpPr>
          <p:cNvPr id="318" name="Google Shape;318;ga9a9bb530f_1_14"/>
          <p:cNvSpPr txBox="1"/>
          <p:nvPr/>
        </p:nvSpPr>
        <p:spPr>
          <a:xfrm>
            <a:off x="696000" y="1542043"/>
            <a:ext cx="10800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endParaRPr>
          </a:p>
        </p:txBody>
      </p:sp>
      <p:pic>
        <p:nvPicPr>
          <p:cNvPr descr="Former Texas football player, NFL lineman Terry Tausch dies at 61" id="319" name="Google Shape;319;ga9a9bb530f_1_14"/>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sp>
        <p:nvSpPr>
          <p:cNvPr id="320" name="Google Shape;320;ga9a9bb530f_1_14"/>
          <p:cNvSpPr txBox="1"/>
          <p:nvPr/>
        </p:nvSpPr>
        <p:spPr>
          <a:xfrm>
            <a:off x="799300" y="1530375"/>
            <a:ext cx="5232900" cy="501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IN" sz="1800">
                <a:solidFill>
                  <a:srgbClr val="FFFFFF"/>
                </a:solidFill>
              </a:rPr>
              <a:t>Once we have the matrix factorization, we can work with our data and compare the collaborative filtering methods with item similarity and user similarity</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For user 2, we find similar users</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We then compare content that those users have consumed, but user 2 has not yet consumed</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We calculate ratings for those movies and recommend the highest rated</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We note here that the recommended movies are not similar in content, though they may all be high rated among the similar users</a:t>
            </a:r>
            <a:endParaRPr sz="1800">
              <a:solidFill>
                <a:srgbClr val="FFFFFF"/>
              </a:solidFill>
            </a:endParaRPr>
          </a:p>
          <a:p>
            <a:pPr indent="0" lvl="0" marL="457200" rtl="0" algn="l">
              <a:spcBef>
                <a:spcPts val="0"/>
              </a:spcBef>
              <a:spcAft>
                <a:spcPts val="0"/>
              </a:spcAft>
              <a:buNone/>
            </a:pPr>
            <a:r>
              <a:t/>
            </a:r>
            <a:endParaRPr sz="1800">
              <a:solidFill>
                <a:srgbClr val="FFFFFF"/>
              </a:solidFill>
            </a:endParaRPr>
          </a:p>
        </p:txBody>
      </p:sp>
      <p:pic>
        <p:nvPicPr>
          <p:cNvPr id="321" name="Google Shape;321;ga9a9bb530f_1_14"/>
          <p:cNvPicPr preferRelativeResize="0"/>
          <p:nvPr/>
        </p:nvPicPr>
        <p:blipFill>
          <a:blip r:embed="rId5">
            <a:alphaModFix/>
          </a:blip>
          <a:stretch>
            <a:fillRect/>
          </a:stretch>
        </p:blipFill>
        <p:spPr>
          <a:xfrm>
            <a:off x="6424000" y="1548032"/>
            <a:ext cx="5410725" cy="1489768"/>
          </a:xfrm>
          <a:prstGeom prst="rect">
            <a:avLst/>
          </a:prstGeom>
          <a:noFill/>
          <a:ln>
            <a:noFill/>
          </a:ln>
        </p:spPr>
      </p:pic>
      <p:pic>
        <p:nvPicPr>
          <p:cNvPr id="322" name="Google Shape;322;ga9a9bb530f_1_14"/>
          <p:cNvPicPr preferRelativeResize="0"/>
          <p:nvPr/>
        </p:nvPicPr>
        <p:blipFill rotWithShape="1">
          <a:blip r:embed="rId6">
            <a:alphaModFix/>
          </a:blip>
          <a:srcRect b="-11049" l="-4340" r="4340" t="0"/>
          <a:stretch/>
        </p:blipFill>
        <p:spPr>
          <a:xfrm>
            <a:off x="6157825" y="3190200"/>
            <a:ext cx="5676900" cy="3295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a16349ee2e_0_60"/>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328" name="Google Shape;328;ga16349ee2e_0_60"/>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329" name="Google Shape;329;ga16349ee2e_0_60"/>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330" name="Google Shape;330;ga16349ee2e_0_60"/>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 name="Google Shape;331;ga16349ee2e_0_60"/>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2" name="Google Shape;332;ga16349ee2e_0_60"/>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sz="3200">
                <a:solidFill>
                  <a:schemeClr val="lt1"/>
                </a:solidFill>
              </a:rPr>
              <a:t>Collaborative Filtering</a:t>
            </a:r>
            <a:endParaRPr>
              <a:solidFill>
                <a:schemeClr val="dk1"/>
              </a:solidFill>
            </a:endParaRPr>
          </a:p>
          <a:p>
            <a:pPr indent="0" lvl="0" marL="0" rtl="0" algn="l">
              <a:spcBef>
                <a:spcPts val="0"/>
              </a:spcBef>
              <a:spcAft>
                <a:spcPts val="0"/>
              </a:spcAft>
              <a:buNone/>
            </a:pPr>
            <a:r>
              <a:rPr i="1" lang="en-IN" sz="2000">
                <a:solidFill>
                  <a:srgbClr val="FF9300"/>
                </a:solidFill>
              </a:rPr>
              <a:t>Item based </a:t>
            </a:r>
            <a:endParaRPr b="1" sz="3200">
              <a:solidFill>
                <a:schemeClr val="lt1"/>
              </a:solidFill>
            </a:endParaRPr>
          </a:p>
          <a:p>
            <a:pPr indent="0" lvl="0" marL="0" rtl="0" algn="l">
              <a:spcBef>
                <a:spcPts val="0"/>
              </a:spcBef>
              <a:spcAft>
                <a:spcPts val="0"/>
              </a:spcAft>
              <a:buNone/>
            </a:pPr>
            <a:r>
              <a:t/>
            </a:r>
            <a:endParaRPr b="1" sz="3200">
              <a:solidFill>
                <a:schemeClr val="lt1"/>
              </a:solidFill>
            </a:endParaRPr>
          </a:p>
          <a:p>
            <a:pPr indent="0" lvl="0" marL="0" marR="0" rtl="0" algn="l">
              <a:spcBef>
                <a:spcPts val="0"/>
              </a:spcBef>
              <a:spcAft>
                <a:spcPts val="0"/>
              </a:spcAft>
              <a:buNone/>
            </a:pPr>
            <a:r>
              <a:t/>
            </a:r>
            <a:endParaRPr b="1" sz="3200">
              <a:solidFill>
                <a:schemeClr val="lt1"/>
              </a:solidFill>
            </a:endParaRPr>
          </a:p>
        </p:txBody>
      </p:sp>
      <p:sp>
        <p:nvSpPr>
          <p:cNvPr id="333" name="Google Shape;333;ga16349ee2e_0_60"/>
          <p:cNvSpPr txBox="1"/>
          <p:nvPr/>
        </p:nvSpPr>
        <p:spPr>
          <a:xfrm>
            <a:off x="696000" y="1542043"/>
            <a:ext cx="10800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endParaRPr>
          </a:p>
        </p:txBody>
      </p:sp>
      <p:pic>
        <p:nvPicPr>
          <p:cNvPr descr="Former Texas football player, NFL lineman Terry Tausch dies at 61" id="334" name="Google Shape;334;ga16349ee2e_0_60"/>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sp>
        <p:nvSpPr>
          <p:cNvPr id="335" name="Google Shape;335;ga16349ee2e_0_60"/>
          <p:cNvSpPr txBox="1"/>
          <p:nvPr/>
        </p:nvSpPr>
        <p:spPr>
          <a:xfrm>
            <a:off x="799300" y="1225575"/>
            <a:ext cx="3450900" cy="54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For user 2, we see a list of movies that she has already seen</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We run cosine similarity with items in the dataset and calculate ratings for the movies that have not yet been seen by user 2</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The similarity measure could have been Jaccard or correlation too</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We see that item based filtering gives better results than user based filtering</a:t>
            </a:r>
            <a:endParaRPr sz="1800">
              <a:solidFill>
                <a:srgbClr val="FFFFFF"/>
              </a:solidFill>
            </a:endParaRPr>
          </a:p>
          <a:p>
            <a:pPr indent="0" lvl="0" marL="457200" rtl="0" algn="l">
              <a:spcBef>
                <a:spcPts val="0"/>
              </a:spcBef>
              <a:spcAft>
                <a:spcPts val="0"/>
              </a:spcAft>
              <a:buNone/>
            </a:pPr>
            <a:r>
              <a:t/>
            </a:r>
            <a:endParaRPr sz="1800">
              <a:solidFill>
                <a:srgbClr val="FFFFFF"/>
              </a:solidFill>
            </a:endParaRPr>
          </a:p>
        </p:txBody>
      </p:sp>
      <p:pic>
        <p:nvPicPr>
          <p:cNvPr id="336" name="Google Shape;336;ga16349ee2e_0_60"/>
          <p:cNvPicPr preferRelativeResize="0"/>
          <p:nvPr/>
        </p:nvPicPr>
        <p:blipFill>
          <a:blip r:embed="rId5">
            <a:alphaModFix/>
          </a:blip>
          <a:stretch>
            <a:fillRect/>
          </a:stretch>
        </p:blipFill>
        <p:spPr>
          <a:xfrm>
            <a:off x="6425737" y="3490925"/>
            <a:ext cx="4947113" cy="1220175"/>
          </a:xfrm>
          <a:prstGeom prst="rect">
            <a:avLst/>
          </a:prstGeom>
          <a:noFill/>
          <a:ln>
            <a:noFill/>
          </a:ln>
        </p:spPr>
      </p:pic>
      <p:pic>
        <p:nvPicPr>
          <p:cNvPr id="337" name="Google Shape;337;ga16349ee2e_0_60"/>
          <p:cNvPicPr preferRelativeResize="0"/>
          <p:nvPr/>
        </p:nvPicPr>
        <p:blipFill>
          <a:blip r:embed="rId6">
            <a:alphaModFix/>
          </a:blip>
          <a:stretch>
            <a:fillRect/>
          </a:stretch>
        </p:blipFill>
        <p:spPr>
          <a:xfrm>
            <a:off x="6425725" y="1374875"/>
            <a:ext cx="4947125" cy="1727845"/>
          </a:xfrm>
          <a:prstGeom prst="rect">
            <a:avLst/>
          </a:prstGeom>
          <a:noFill/>
          <a:ln>
            <a:noFill/>
          </a:ln>
        </p:spPr>
      </p:pic>
      <p:sp>
        <p:nvSpPr>
          <p:cNvPr id="338" name="Google Shape;338;ga16349ee2e_0_60"/>
          <p:cNvSpPr/>
          <p:nvPr/>
        </p:nvSpPr>
        <p:spPr>
          <a:xfrm>
            <a:off x="8808000" y="3111375"/>
            <a:ext cx="246900" cy="369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ga16349ee2e_0_60"/>
          <p:cNvPicPr preferRelativeResize="0"/>
          <p:nvPr/>
        </p:nvPicPr>
        <p:blipFill>
          <a:blip r:embed="rId7">
            <a:alphaModFix/>
          </a:blip>
          <a:stretch>
            <a:fillRect/>
          </a:stretch>
        </p:blipFill>
        <p:spPr>
          <a:xfrm>
            <a:off x="6425725" y="4780425"/>
            <a:ext cx="4928075" cy="1876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a9a9bb530f_1_0"/>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345" name="Google Shape;345;ga9a9bb530f_1_0"/>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346" name="Google Shape;346;ga9a9bb530f_1_0"/>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347" name="Google Shape;347;ga9a9bb530f_1_0"/>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 name="Google Shape;348;ga9a9bb530f_1_0"/>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9" name="Google Shape;349;ga9a9bb530f_1_0"/>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IN" sz="3200">
                <a:solidFill>
                  <a:schemeClr val="lt1"/>
                </a:solidFill>
              </a:rPr>
              <a:t>Content based vs Collaborative Filtering</a:t>
            </a:r>
            <a:endParaRPr>
              <a:solidFill>
                <a:schemeClr val="dk1"/>
              </a:solidFill>
            </a:endParaRPr>
          </a:p>
          <a:p>
            <a:pPr indent="0" lvl="0" marL="0" rtl="0" algn="l">
              <a:spcBef>
                <a:spcPts val="0"/>
              </a:spcBef>
              <a:spcAft>
                <a:spcPts val="0"/>
              </a:spcAft>
              <a:buClr>
                <a:schemeClr val="dk1"/>
              </a:buClr>
              <a:buFont typeface="Arial"/>
              <a:buNone/>
            </a:pPr>
            <a:r>
              <a:rPr i="1" lang="en-IN" sz="2000">
                <a:solidFill>
                  <a:srgbClr val="FF9300"/>
                </a:solidFill>
              </a:rPr>
              <a:t>How do they differ</a:t>
            </a:r>
            <a:endParaRPr b="1" sz="3200">
              <a:solidFill>
                <a:schemeClr val="lt1"/>
              </a:solidFill>
            </a:endParaRPr>
          </a:p>
          <a:p>
            <a:pPr indent="0" lvl="0" marL="0" rtl="0" algn="l">
              <a:spcBef>
                <a:spcPts val="0"/>
              </a:spcBef>
              <a:spcAft>
                <a:spcPts val="0"/>
              </a:spcAft>
              <a:buClr>
                <a:schemeClr val="dk1"/>
              </a:buClr>
              <a:buFont typeface="Arial"/>
              <a:buNone/>
            </a:pPr>
            <a:r>
              <a:t/>
            </a:r>
            <a:endParaRPr b="1" sz="3200">
              <a:solidFill>
                <a:schemeClr val="lt1"/>
              </a:solidFill>
            </a:endParaRPr>
          </a:p>
          <a:p>
            <a:pPr indent="0" lvl="0" marL="0" marR="0" rtl="0" algn="l">
              <a:spcBef>
                <a:spcPts val="0"/>
              </a:spcBef>
              <a:spcAft>
                <a:spcPts val="0"/>
              </a:spcAft>
              <a:buNone/>
            </a:pPr>
            <a:r>
              <a:t/>
            </a:r>
            <a:endParaRPr b="1" sz="3200">
              <a:solidFill>
                <a:schemeClr val="lt1"/>
              </a:solidFill>
            </a:endParaRPr>
          </a:p>
        </p:txBody>
      </p:sp>
      <p:sp>
        <p:nvSpPr>
          <p:cNvPr id="350" name="Google Shape;350;ga9a9bb530f_1_0"/>
          <p:cNvSpPr txBox="1"/>
          <p:nvPr/>
        </p:nvSpPr>
        <p:spPr>
          <a:xfrm>
            <a:off x="696000" y="1542043"/>
            <a:ext cx="10800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endParaRPr>
          </a:p>
        </p:txBody>
      </p:sp>
      <p:pic>
        <p:nvPicPr>
          <p:cNvPr descr="Former Texas football player, NFL lineman Terry Tausch dies at 61" id="351" name="Google Shape;351;ga9a9bb530f_1_0"/>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sp>
        <p:nvSpPr>
          <p:cNvPr id="352" name="Google Shape;352;ga9a9bb530f_1_0"/>
          <p:cNvSpPr txBox="1"/>
          <p:nvPr/>
        </p:nvSpPr>
        <p:spPr>
          <a:xfrm>
            <a:off x="799300" y="1377975"/>
            <a:ext cx="4880100" cy="501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IN" sz="1800">
                <a:solidFill>
                  <a:srgbClr val="FFFFFF"/>
                </a:solidFill>
              </a:rPr>
              <a:t>Content based filtering might sound similar to item based collaborative filtering</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We ran a content based filtering on the metadata file and got movies similar to ‘Captain America’</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It gives closer results than item based collaborative filtering</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This is because for movies like ‘Captain America’, the metadata reveals more similarity than the item ratings of a particular user</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IN" sz="1800">
                <a:solidFill>
                  <a:srgbClr val="FFFFFF"/>
                </a:solidFill>
              </a:rPr>
              <a:t>From this list of similar movies, we can then recommend movies that the user has not yet seen</a:t>
            </a:r>
            <a:endParaRPr sz="1800">
              <a:solidFill>
                <a:srgbClr val="FFFFFF"/>
              </a:solidFill>
            </a:endParaRPr>
          </a:p>
          <a:p>
            <a:pPr indent="0" lvl="0" marL="457200" rtl="0" algn="l">
              <a:spcBef>
                <a:spcPts val="0"/>
              </a:spcBef>
              <a:spcAft>
                <a:spcPts val="0"/>
              </a:spcAft>
              <a:buNone/>
            </a:pPr>
            <a:r>
              <a:t/>
            </a:r>
            <a:endParaRPr sz="1800">
              <a:solidFill>
                <a:srgbClr val="FFFFFF"/>
              </a:solidFill>
            </a:endParaRPr>
          </a:p>
        </p:txBody>
      </p:sp>
      <p:pic>
        <p:nvPicPr>
          <p:cNvPr id="353" name="Google Shape;353;ga9a9bb530f_1_0"/>
          <p:cNvPicPr preferRelativeResize="0"/>
          <p:nvPr/>
        </p:nvPicPr>
        <p:blipFill rotWithShape="1">
          <a:blip r:embed="rId5">
            <a:alphaModFix/>
          </a:blip>
          <a:srcRect b="0" l="-8030" r="8029" t="0"/>
          <a:stretch/>
        </p:blipFill>
        <p:spPr>
          <a:xfrm>
            <a:off x="7337225" y="2373475"/>
            <a:ext cx="4691475" cy="2708100"/>
          </a:xfrm>
          <a:prstGeom prst="rect">
            <a:avLst/>
          </a:prstGeom>
          <a:noFill/>
          <a:ln>
            <a:noFill/>
          </a:ln>
        </p:spPr>
      </p:pic>
      <p:pic>
        <p:nvPicPr>
          <p:cNvPr id="354" name="Google Shape;354;ga9a9bb530f_1_0"/>
          <p:cNvPicPr preferRelativeResize="0"/>
          <p:nvPr/>
        </p:nvPicPr>
        <p:blipFill>
          <a:blip r:embed="rId6">
            <a:alphaModFix/>
          </a:blip>
          <a:stretch>
            <a:fillRect/>
          </a:stretch>
        </p:blipFill>
        <p:spPr>
          <a:xfrm>
            <a:off x="5829913" y="1488250"/>
            <a:ext cx="1724025" cy="5162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98" name="Google Shape;98;p2"/>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99" name="Google Shape;99;p2"/>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100" name="Google Shape;100;p2"/>
          <p:cNvSpPr txBox="1"/>
          <p:nvPr/>
        </p:nvSpPr>
        <p:spPr>
          <a:xfrm>
            <a:off x="0" y="0"/>
            <a:ext cx="12192000" cy="6858000"/>
          </a:xfrm>
          <a:prstGeom prst="rect">
            <a:avLst/>
          </a:prstGeom>
          <a:solidFill>
            <a:schemeClr val="dk1">
              <a:alpha val="81960"/>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 name="Google Shape;101;p2"/>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02" name="Google Shape;102;p2"/>
          <p:cNvSpPr txBox="1"/>
          <p:nvPr/>
        </p:nvSpPr>
        <p:spPr>
          <a:xfrm>
            <a:off x="685803" y="228600"/>
            <a:ext cx="1080000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Arial"/>
                <a:ea typeface="Arial"/>
                <a:cs typeface="Arial"/>
                <a:sym typeface="Arial"/>
              </a:rPr>
              <a:t>Problem Statement</a:t>
            </a:r>
            <a:endParaRPr/>
          </a:p>
          <a:p>
            <a:pPr indent="0" lvl="0" marL="0" marR="0" rtl="0" algn="l">
              <a:spcBef>
                <a:spcPts val="0"/>
              </a:spcBef>
              <a:spcAft>
                <a:spcPts val="0"/>
              </a:spcAft>
              <a:buNone/>
            </a:pPr>
            <a:r>
              <a:rPr i="1" lang="en-IN" sz="2000">
                <a:solidFill>
                  <a:srgbClr val="FF9300"/>
                </a:solidFill>
                <a:latin typeface="Arial"/>
                <a:ea typeface="Arial"/>
                <a:cs typeface="Arial"/>
                <a:sym typeface="Arial"/>
              </a:rPr>
              <a:t>Simulating customer demand through enhanced engagement &amp; visibility</a:t>
            </a:r>
            <a:endParaRPr/>
          </a:p>
        </p:txBody>
      </p:sp>
      <p:sp>
        <p:nvSpPr>
          <p:cNvPr id="103" name="Google Shape;103;p2"/>
          <p:cNvSpPr txBox="1"/>
          <p:nvPr/>
        </p:nvSpPr>
        <p:spPr>
          <a:xfrm>
            <a:off x="696000" y="1542043"/>
            <a:ext cx="10800000" cy="563231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Arial"/>
                <a:ea typeface="Arial"/>
                <a:cs typeface="Arial"/>
                <a:sym typeface="Arial"/>
              </a:rPr>
              <a:t>Recommendation systems are used by almost all the major technology giants today for suggestions on similar products or content.</a:t>
            </a:r>
            <a:endParaRPr b="0" sz="1800">
              <a:solidFill>
                <a:schemeClr val="lt1"/>
              </a:solidFill>
              <a:latin typeface="Arial"/>
              <a:ea typeface="Arial"/>
              <a:cs typeface="Arial"/>
              <a:sym typeface="Arial"/>
            </a:endParaRPr>
          </a:p>
          <a:p>
            <a:pPr indent="0" lvl="0" marL="0" marR="0" rtl="0" algn="l">
              <a:spcBef>
                <a:spcPts val="0"/>
              </a:spcBef>
              <a:spcAft>
                <a:spcPts val="0"/>
              </a:spcAft>
              <a:buNone/>
            </a:pPr>
            <a:br>
              <a:rPr b="0" lang="en-IN" sz="1800">
                <a:solidFill>
                  <a:schemeClr val="lt1"/>
                </a:solidFill>
                <a:latin typeface="Arial"/>
                <a:ea typeface="Arial"/>
                <a:cs typeface="Arial"/>
                <a:sym typeface="Arial"/>
              </a:rPr>
            </a:br>
            <a:br>
              <a:rPr b="0" lang="en-IN" sz="1800">
                <a:solidFill>
                  <a:schemeClr val="lt1"/>
                </a:solidFill>
                <a:latin typeface="Arial"/>
                <a:ea typeface="Arial"/>
                <a:cs typeface="Arial"/>
                <a:sym typeface="Arial"/>
              </a:rPr>
            </a:br>
            <a:br>
              <a:rPr b="0" lang="en-IN" sz="1800">
                <a:solidFill>
                  <a:schemeClr val="lt1"/>
                </a:solidFill>
                <a:latin typeface="Arial"/>
                <a:ea typeface="Arial"/>
                <a:cs typeface="Arial"/>
                <a:sym typeface="Arial"/>
              </a:rPr>
            </a:br>
            <a:endParaRPr b="0" sz="1800">
              <a:solidFill>
                <a:schemeClr val="lt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br>
              <a:rPr b="0" lang="en-IN" sz="1800">
                <a:solidFill>
                  <a:schemeClr val="lt1"/>
                </a:solidFill>
                <a:latin typeface="Arial"/>
                <a:ea typeface="Arial"/>
                <a:cs typeface="Arial"/>
                <a:sym typeface="Arial"/>
              </a:rPr>
            </a:br>
            <a:endParaRPr b="0"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Arial"/>
                <a:ea typeface="Arial"/>
                <a:cs typeface="Arial"/>
                <a:sym typeface="Arial"/>
              </a:rPr>
              <a:t>The ultimate aim of a recommender system is to </a:t>
            </a:r>
            <a:r>
              <a:rPr b="1" lang="en-IN" sz="1800">
                <a:solidFill>
                  <a:schemeClr val="lt1"/>
                </a:solidFill>
              </a:rPr>
              <a:t>stimulate customer demand through greater user engagement and increased catalog visibility</a:t>
            </a:r>
            <a:r>
              <a:rPr lang="en-IN" sz="1800">
                <a:solidFill>
                  <a:schemeClr val="lt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b="0"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rPr>
              <a:t>Assume we are marketing consultants for </a:t>
            </a:r>
            <a:r>
              <a:rPr lang="en-IN" sz="1800">
                <a:solidFill>
                  <a:schemeClr val="lt1"/>
                </a:solidFill>
                <a:latin typeface="Arial"/>
                <a:ea typeface="Arial"/>
                <a:cs typeface="Arial"/>
                <a:sym typeface="Arial"/>
              </a:rPr>
              <a:t>MDB and GroupLens - we have been hired to create a recommendation system to improve user engagement with their service</a:t>
            </a:r>
            <a:r>
              <a:rPr lang="en-IN" sz="1800">
                <a:solidFill>
                  <a:schemeClr val="lt1"/>
                </a:solidFill>
              </a:rPr>
              <a:t>.</a:t>
            </a:r>
            <a:endParaRPr sz="1800">
              <a:solidFill>
                <a:schemeClr val="lt1"/>
              </a:solidFill>
            </a:endParaRPr>
          </a:p>
          <a:p>
            <a:pPr indent="0" lvl="0" marL="457200" marR="0" rtl="0" algn="l">
              <a:spcBef>
                <a:spcPts val="0"/>
              </a:spcBef>
              <a:spcAft>
                <a:spcPts val="0"/>
              </a:spcAft>
              <a:buNone/>
            </a:pPr>
            <a:r>
              <a:rPr lang="en-IN" sz="1800">
                <a:solidFill>
                  <a:schemeClr val="lt1"/>
                </a:solidFill>
              </a:rPr>
              <a:t>   </a:t>
            </a:r>
            <a:endParaRPr sz="1800">
              <a:solidFill>
                <a:schemeClr val="lt1"/>
              </a:solidFill>
            </a:endParaRPr>
          </a:p>
          <a:p>
            <a:pPr indent="-285750" lvl="0" marL="285750" marR="0" rtl="0" algn="l">
              <a:spcBef>
                <a:spcPts val="0"/>
              </a:spcBef>
              <a:spcAft>
                <a:spcPts val="0"/>
              </a:spcAft>
              <a:buClr>
                <a:schemeClr val="lt1"/>
              </a:buClr>
              <a:buSzPts val="1800"/>
              <a:buChar char="•"/>
            </a:pPr>
            <a:r>
              <a:rPr lang="en-IN" sz="1800">
                <a:solidFill>
                  <a:schemeClr val="lt1"/>
                </a:solidFill>
              </a:rPr>
              <a:t>In the next segment we compare the various filtering methods - demographic, content based and collaborative. We then build a collaborative filtering based recommender using different approaches.</a:t>
            </a:r>
            <a:endParaRPr sz="1800">
              <a:solidFill>
                <a:schemeClr val="lt1"/>
              </a:solidFill>
            </a:endParaRPr>
          </a:p>
          <a:p>
            <a:pPr indent="0" lvl="0" marL="0" marR="0" rtl="0" algn="l">
              <a:spcBef>
                <a:spcPts val="0"/>
              </a:spcBef>
              <a:spcAft>
                <a:spcPts val="0"/>
              </a:spcAft>
              <a:buNone/>
            </a:pPr>
            <a:br>
              <a:rPr lang="en-IN" sz="1600">
                <a:solidFill>
                  <a:srgbClr val="FF9300"/>
                </a:solidFill>
              </a:rPr>
            </a:br>
            <a:br>
              <a:rPr b="0" lang="en-IN" sz="1800">
                <a:solidFill>
                  <a:schemeClr val="lt1"/>
                </a:solidFill>
                <a:latin typeface="Arial"/>
                <a:ea typeface="Arial"/>
                <a:cs typeface="Arial"/>
                <a:sym typeface="Arial"/>
              </a:rPr>
            </a:br>
            <a:endParaRPr i="1" sz="1200">
              <a:solidFill>
                <a:schemeClr val="lt1"/>
              </a:solidFill>
              <a:latin typeface="Arial"/>
              <a:ea typeface="Arial"/>
              <a:cs typeface="Arial"/>
              <a:sym typeface="Arial"/>
            </a:endParaRPr>
          </a:p>
        </p:txBody>
      </p:sp>
      <p:pic>
        <p:nvPicPr>
          <p:cNvPr descr="Former Texas football player, NFL lineman Terry Tausch dies at 61" id="104" name="Google Shape;104;p2"/>
          <p:cNvPicPr preferRelativeResize="0"/>
          <p:nvPr/>
        </p:nvPicPr>
        <p:blipFill rotWithShape="1">
          <a:blip r:embed="rId4">
            <a:alphaModFix/>
          </a:blip>
          <a:srcRect b="0" l="0" r="0" t="0"/>
          <a:stretch/>
        </p:blipFill>
        <p:spPr>
          <a:xfrm>
            <a:off x="10147346" y="358357"/>
            <a:ext cx="1480657" cy="833086"/>
          </a:xfrm>
          <a:prstGeom prst="rect">
            <a:avLst/>
          </a:prstGeom>
          <a:noFill/>
          <a:ln>
            <a:noFill/>
          </a:ln>
        </p:spPr>
      </p:pic>
      <p:pic>
        <p:nvPicPr>
          <p:cNvPr descr="Amazon, shop, logo, buy, online icon - Free download" id="105" name="Google Shape;105;p2"/>
          <p:cNvPicPr preferRelativeResize="0"/>
          <p:nvPr/>
        </p:nvPicPr>
        <p:blipFill rotWithShape="1">
          <a:blip r:embed="rId5">
            <a:alphaModFix/>
          </a:blip>
          <a:srcRect b="0" l="0" r="0" t="0"/>
          <a:stretch/>
        </p:blipFill>
        <p:spPr>
          <a:xfrm>
            <a:off x="3339187" y="2459037"/>
            <a:ext cx="1123950" cy="1123950"/>
          </a:xfrm>
          <a:prstGeom prst="rect">
            <a:avLst/>
          </a:prstGeom>
          <a:noFill/>
          <a:ln>
            <a:noFill/>
          </a:ln>
        </p:spPr>
      </p:pic>
      <p:pic>
        <p:nvPicPr>
          <p:cNvPr descr="Facebook Logo PNG, Facebook Logo Transparent Background - FreeIconsPNG" id="106" name="Google Shape;106;p2"/>
          <p:cNvPicPr preferRelativeResize="0"/>
          <p:nvPr/>
        </p:nvPicPr>
        <p:blipFill rotWithShape="1">
          <a:blip r:embed="rId6">
            <a:alphaModFix/>
          </a:blip>
          <a:srcRect b="0" l="0" r="0" t="0"/>
          <a:stretch/>
        </p:blipFill>
        <p:spPr>
          <a:xfrm>
            <a:off x="6731275" y="2514854"/>
            <a:ext cx="1995179" cy="1123951"/>
          </a:xfrm>
          <a:prstGeom prst="rect">
            <a:avLst/>
          </a:prstGeom>
          <a:noFill/>
          <a:ln>
            <a:noFill/>
          </a:ln>
        </p:spPr>
      </p:pic>
      <p:pic>
        <p:nvPicPr>
          <p:cNvPr descr="2-27646_twitter-logo-png-transparent-background-logo-twitter-png - Texas  Association of Regional Councils" id="107" name="Google Shape;107;p2"/>
          <p:cNvPicPr preferRelativeResize="0"/>
          <p:nvPr/>
        </p:nvPicPr>
        <p:blipFill rotWithShape="1">
          <a:blip r:embed="rId7">
            <a:alphaModFix/>
          </a:blip>
          <a:srcRect b="2262" l="1811" r="1886" t="5365"/>
          <a:stretch/>
        </p:blipFill>
        <p:spPr>
          <a:xfrm>
            <a:off x="1526080" y="2459037"/>
            <a:ext cx="1125227" cy="1156282"/>
          </a:xfrm>
          <a:prstGeom prst="ellipse">
            <a:avLst/>
          </a:prstGeom>
          <a:noFill/>
          <a:ln>
            <a:noFill/>
          </a:ln>
        </p:spPr>
      </p:pic>
      <p:pic>
        <p:nvPicPr>
          <p:cNvPr descr="Netflix isn't changing its logo, but has a new icon - The Verge" id="108" name="Google Shape;108;p2"/>
          <p:cNvPicPr preferRelativeResize="0"/>
          <p:nvPr/>
        </p:nvPicPr>
        <p:blipFill rotWithShape="1">
          <a:blip r:embed="rId8">
            <a:alphaModFix/>
          </a:blip>
          <a:srcRect b="0" l="0" r="0" t="0"/>
          <a:stretch/>
        </p:blipFill>
        <p:spPr>
          <a:xfrm>
            <a:off x="5027510" y="2514854"/>
            <a:ext cx="1498600" cy="1123950"/>
          </a:xfrm>
          <a:prstGeom prst="rect">
            <a:avLst/>
          </a:prstGeom>
          <a:noFill/>
          <a:ln>
            <a:noFill/>
          </a:ln>
        </p:spPr>
      </p:pic>
      <p:pic>
        <p:nvPicPr>
          <p:cNvPr descr="Spotify's Asymmetrical Strokes In Its Logo Design Are Irking Some Of Its  Users | Brandikaran" id="109" name="Google Shape;109;p2"/>
          <p:cNvPicPr preferRelativeResize="0"/>
          <p:nvPr/>
        </p:nvPicPr>
        <p:blipFill rotWithShape="1">
          <a:blip r:embed="rId9">
            <a:alphaModFix/>
          </a:blip>
          <a:srcRect b="13948" l="24065" r="25668" t="12293"/>
          <a:stretch/>
        </p:blipFill>
        <p:spPr>
          <a:xfrm>
            <a:off x="9103910" y="2400065"/>
            <a:ext cx="1304016" cy="1281604"/>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8"/>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360" name="Google Shape;360;p18"/>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361" name="Google Shape;361;p18"/>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362" name="Google Shape;362;p18"/>
          <p:cNvSpPr txBox="1"/>
          <p:nvPr/>
        </p:nvSpPr>
        <p:spPr>
          <a:xfrm>
            <a:off x="0" y="0"/>
            <a:ext cx="12193201" cy="6858000"/>
          </a:xfrm>
          <a:prstGeom prst="rect">
            <a:avLst/>
          </a:prstGeom>
          <a:solidFill>
            <a:schemeClr val="dk1">
              <a:alpha val="81960"/>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 name="Google Shape;363;p18"/>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4" name="Google Shape;364;p18"/>
          <p:cNvSpPr txBox="1"/>
          <p:nvPr/>
        </p:nvSpPr>
        <p:spPr>
          <a:xfrm>
            <a:off x="685803" y="228600"/>
            <a:ext cx="1080000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rPr>
              <a:t>Takeaways</a:t>
            </a:r>
            <a:endParaRPr/>
          </a:p>
          <a:p>
            <a:pPr indent="0" lvl="0" marL="0" marR="0" rtl="0" algn="l">
              <a:spcBef>
                <a:spcPts val="0"/>
              </a:spcBef>
              <a:spcAft>
                <a:spcPts val="0"/>
              </a:spcAft>
              <a:buNone/>
            </a:pPr>
            <a:r>
              <a:rPr i="1" lang="en-IN" sz="2000">
                <a:solidFill>
                  <a:srgbClr val="FF9300"/>
                </a:solidFill>
              </a:rPr>
              <a:t>User Based &amp; Item Based - Collaborative Filtering</a:t>
            </a:r>
            <a:endParaRPr/>
          </a:p>
        </p:txBody>
      </p:sp>
      <p:pic>
        <p:nvPicPr>
          <p:cNvPr descr="Former Texas football player, NFL lineman Terry Tausch dies at 61" id="365" name="Google Shape;365;p18"/>
          <p:cNvPicPr preferRelativeResize="0"/>
          <p:nvPr/>
        </p:nvPicPr>
        <p:blipFill rotWithShape="1">
          <a:blip r:embed="rId4">
            <a:alphaModFix/>
          </a:blip>
          <a:srcRect b="0" l="0" r="0" t="0"/>
          <a:stretch/>
        </p:blipFill>
        <p:spPr>
          <a:xfrm>
            <a:off x="10147346" y="358357"/>
            <a:ext cx="1480657" cy="833086"/>
          </a:xfrm>
          <a:prstGeom prst="rect">
            <a:avLst/>
          </a:prstGeom>
          <a:noFill/>
          <a:ln>
            <a:noFill/>
          </a:ln>
        </p:spPr>
      </p:pic>
      <p:graphicFrame>
        <p:nvGraphicFramePr>
          <p:cNvPr id="366" name="Google Shape;366;p18"/>
          <p:cNvGraphicFramePr/>
          <p:nvPr/>
        </p:nvGraphicFramePr>
        <p:xfrm>
          <a:off x="876300" y="1943100"/>
          <a:ext cx="3000000" cy="3000000"/>
        </p:xfrm>
        <a:graphic>
          <a:graphicData uri="http://schemas.openxmlformats.org/drawingml/2006/table">
            <a:tbl>
              <a:tblPr>
                <a:noFill/>
                <a:tableStyleId>{E8159103-C1E6-4891-A0B2-76D97CA71DF3}</a:tableStyleId>
              </a:tblPr>
              <a:tblGrid>
                <a:gridCol w="5200650"/>
                <a:gridCol w="5200650"/>
              </a:tblGrid>
              <a:tr h="497950">
                <a:tc>
                  <a:txBody>
                    <a:bodyPr/>
                    <a:lstStyle/>
                    <a:p>
                      <a:pPr indent="0" lvl="0" marL="0" rtl="0" algn="l">
                        <a:spcBef>
                          <a:spcPts val="0"/>
                        </a:spcBef>
                        <a:spcAft>
                          <a:spcPts val="0"/>
                        </a:spcAft>
                        <a:buNone/>
                      </a:pPr>
                      <a:r>
                        <a:rPr b="1" lang="en-IN" sz="1600">
                          <a:solidFill>
                            <a:srgbClr val="F3F3F3"/>
                          </a:solidFill>
                        </a:rPr>
                        <a:t>USER BASED</a:t>
                      </a:r>
                      <a:endParaRPr b="1" sz="1600">
                        <a:solidFill>
                          <a:srgbClr val="F3F3F3"/>
                        </a:solidFill>
                      </a:endParaRPr>
                    </a:p>
                  </a:txBody>
                  <a:tcPr marT="91425" marB="91425" marR="91425" marL="91425">
                    <a:solidFill>
                      <a:srgbClr val="FF9900"/>
                    </a:solidFill>
                  </a:tcPr>
                </a:tc>
                <a:tc>
                  <a:txBody>
                    <a:bodyPr/>
                    <a:lstStyle/>
                    <a:p>
                      <a:pPr indent="0" lvl="0" marL="0" rtl="0" algn="l">
                        <a:spcBef>
                          <a:spcPts val="0"/>
                        </a:spcBef>
                        <a:spcAft>
                          <a:spcPts val="0"/>
                        </a:spcAft>
                        <a:buNone/>
                      </a:pPr>
                      <a:r>
                        <a:rPr b="1" lang="en-IN" sz="1600">
                          <a:solidFill>
                            <a:srgbClr val="F3F3F3"/>
                          </a:solidFill>
                        </a:rPr>
                        <a:t>ITEM</a:t>
                      </a:r>
                      <a:r>
                        <a:rPr b="1" lang="en-IN" sz="1600">
                          <a:solidFill>
                            <a:srgbClr val="F3F3F3"/>
                          </a:solidFill>
                        </a:rPr>
                        <a:t> BASED</a:t>
                      </a:r>
                      <a:endParaRPr b="1" sz="1600">
                        <a:solidFill>
                          <a:srgbClr val="F3F3F3"/>
                        </a:solidFill>
                      </a:endParaRPr>
                    </a:p>
                  </a:txBody>
                  <a:tcPr marT="91425" marB="91425" marR="91425" marL="91425">
                    <a:solidFill>
                      <a:srgbClr val="FF9900"/>
                    </a:solidFill>
                  </a:tcPr>
                </a:tc>
              </a:tr>
              <a:tr h="483475">
                <a:tc>
                  <a:txBody>
                    <a:bodyPr/>
                    <a:lstStyle/>
                    <a:p>
                      <a:pPr indent="0" lvl="0" marL="0" rtl="0" algn="l">
                        <a:spcBef>
                          <a:spcPts val="0"/>
                        </a:spcBef>
                        <a:spcAft>
                          <a:spcPts val="0"/>
                        </a:spcAft>
                        <a:buNone/>
                      </a:pPr>
                      <a:r>
                        <a:rPr lang="en-IN" sz="1600">
                          <a:solidFill>
                            <a:srgbClr val="FFFFFF"/>
                          </a:solidFill>
                        </a:rPr>
                        <a:t>User based preferences can change over time</a:t>
                      </a:r>
                      <a:endParaRPr sz="1600">
                        <a:solidFill>
                          <a:srgbClr val="FFFFFF"/>
                        </a:solidFill>
                      </a:endParaRPr>
                    </a:p>
                  </a:txBody>
                  <a:tcPr marT="91425" marB="91425" marR="91425" marL="91425"/>
                </a:tc>
                <a:tc>
                  <a:txBody>
                    <a:bodyPr/>
                    <a:lstStyle/>
                    <a:p>
                      <a:pPr indent="0" lvl="0" marL="0" rtl="0" algn="l">
                        <a:spcBef>
                          <a:spcPts val="0"/>
                        </a:spcBef>
                        <a:spcAft>
                          <a:spcPts val="0"/>
                        </a:spcAft>
                        <a:buNone/>
                      </a:pPr>
                      <a:r>
                        <a:rPr lang="en-IN" sz="1600">
                          <a:solidFill>
                            <a:srgbClr val="FFFFFF"/>
                          </a:solidFill>
                        </a:rPr>
                        <a:t>Similar item ratings remain stable, can pre compute matrix</a:t>
                      </a:r>
                      <a:endParaRPr sz="1600">
                        <a:solidFill>
                          <a:srgbClr val="FFFFFF"/>
                        </a:solidFill>
                      </a:endParaRPr>
                    </a:p>
                  </a:txBody>
                  <a:tcPr marT="91425" marB="91425" marR="91425" marL="91425"/>
                </a:tc>
              </a:tr>
              <a:tr h="483475">
                <a:tc>
                  <a:txBody>
                    <a:bodyPr/>
                    <a:lstStyle/>
                    <a:p>
                      <a:pPr indent="0" lvl="0" marL="0" rtl="0" algn="l">
                        <a:spcBef>
                          <a:spcPts val="0"/>
                        </a:spcBef>
                        <a:spcAft>
                          <a:spcPts val="0"/>
                        </a:spcAft>
                        <a:buNone/>
                      </a:pPr>
                      <a:r>
                        <a:rPr lang="en-IN" sz="1600">
                          <a:solidFill>
                            <a:srgbClr val="FFFFFF"/>
                          </a:solidFill>
                        </a:rPr>
                        <a:t>Cosine similarity</a:t>
                      </a:r>
                      <a:r>
                        <a:rPr lang="en-IN" sz="1600">
                          <a:solidFill>
                            <a:srgbClr val="FFFFFF"/>
                          </a:solidFill>
                        </a:rPr>
                        <a:t> </a:t>
                      </a:r>
                      <a:r>
                        <a:rPr lang="en-IN" sz="1600">
                          <a:solidFill>
                            <a:srgbClr val="FFFFFF"/>
                          </a:solidFill>
                        </a:rPr>
                        <a:t>for large number of users is computationally expensive</a:t>
                      </a:r>
                      <a:endParaRPr sz="1600">
                        <a:solidFill>
                          <a:srgbClr val="FFFFFF"/>
                        </a:solidFill>
                      </a:endParaRPr>
                    </a:p>
                  </a:txBody>
                  <a:tcPr marT="91425" marB="91425" marR="91425" marL="91425"/>
                </a:tc>
                <a:tc>
                  <a:txBody>
                    <a:bodyPr/>
                    <a:lstStyle/>
                    <a:p>
                      <a:pPr indent="0" lvl="0" marL="0" rtl="0" algn="l">
                        <a:spcBef>
                          <a:spcPts val="0"/>
                        </a:spcBef>
                        <a:spcAft>
                          <a:spcPts val="0"/>
                        </a:spcAft>
                        <a:buNone/>
                      </a:pPr>
                      <a:r>
                        <a:rPr lang="en-IN" sz="1600">
                          <a:solidFill>
                            <a:srgbClr val="FFFFFF"/>
                          </a:solidFill>
                        </a:rPr>
                        <a:t>Cosine similarity over items is relatively easier</a:t>
                      </a:r>
                      <a:endParaRPr sz="1600">
                        <a:solidFill>
                          <a:srgbClr val="FFFFFF"/>
                        </a:solidFill>
                      </a:endParaRPr>
                    </a:p>
                  </a:txBody>
                  <a:tcPr marT="91425" marB="91425" marR="91425" marL="91425"/>
                </a:tc>
              </a:tr>
              <a:tr h="483475">
                <a:tc>
                  <a:txBody>
                    <a:bodyPr/>
                    <a:lstStyle/>
                    <a:p>
                      <a:pPr indent="0" lvl="0" marL="0" rtl="0" algn="l">
                        <a:spcBef>
                          <a:spcPts val="0"/>
                        </a:spcBef>
                        <a:spcAft>
                          <a:spcPts val="0"/>
                        </a:spcAft>
                        <a:buNone/>
                      </a:pPr>
                      <a:r>
                        <a:rPr lang="en-IN" sz="1600">
                          <a:solidFill>
                            <a:srgbClr val="FFFFFF"/>
                          </a:solidFill>
                        </a:rPr>
                        <a:t>Cold start problem faced for new movies*</a:t>
                      </a:r>
                      <a:endParaRPr sz="1600">
                        <a:solidFill>
                          <a:srgbClr val="FFFFFF"/>
                        </a:solidFill>
                      </a:endParaRPr>
                    </a:p>
                  </a:txBody>
                  <a:tcPr marT="91425" marB="91425" marR="91425" marL="91425"/>
                </a:tc>
                <a:tc>
                  <a:txBody>
                    <a:bodyPr/>
                    <a:lstStyle/>
                    <a:p>
                      <a:pPr indent="0" lvl="0" marL="0" rtl="0" algn="l">
                        <a:spcBef>
                          <a:spcPts val="0"/>
                        </a:spcBef>
                        <a:spcAft>
                          <a:spcPts val="0"/>
                        </a:spcAft>
                        <a:buNone/>
                      </a:pPr>
                      <a:r>
                        <a:rPr lang="en-IN" sz="1600">
                          <a:solidFill>
                            <a:srgbClr val="FFFFFF"/>
                          </a:solidFill>
                        </a:rPr>
                        <a:t>Cold start problem faced for new genres or dissimilar movies*</a:t>
                      </a:r>
                      <a:endParaRPr sz="1600">
                        <a:solidFill>
                          <a:srgbClr val="FFFFFF"/>
                        </a:solidFill>
                      </a:endParaRPr>
                    </a:p>
                  </a:txBody>
                  <a:tcPr marT="91425" marB="91425" marR="91425" marL="91425"/>
                </a:tc>
              </a:tr>
            </a:tbl>
          </a:graphicData>
        </a:graphic>
      </p:graphicFrame>
      <p:sp>
        <p:nvSpPr>
          <p:cNvPr id="367" name="Google Shape;367;p18"/>
          <p:cNvSpPr txBox="1"/>
          <p:nvPr/>
        </p:nvSpPr>
        <p:spPr>
          <a:xfrm>
            <a:off x="876300" y="5024525"/>
            <a:ext cx="10401300" cy="11523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N" sz="1600">
                <a:solidFill>
                  <a:srgbClr val="FF9900"/>
                </a:solidFill>
              </a:rPr>
              <a:t>Netflix uses hybrid method: </a:t>
            </a:r>
            <a:r>
              <a:rPr lang="en-IN" sz="1600">
                <a:solidFill>
                  <a:srgbClr val="FFFFFF"/>
                </a:solidFill>
              </a:rPr>
              <a:t>Netflix makes recommendations by understanding and comparing the content consumption habits of similar users, hence implementing collaborative filtering. Additionally, they deploy </a:t>
            </a:r>
            <a:r>
              <a:rPr lang="en-IN" sz="1600">
                <a:solidFill>
                  <a:schemeClr val="lt1"/>
                </a:solidFill>
              </a:rPr>
              <a:t>content-based filtering </a:t>
            </a:r>
            <a:r>
              <a:rPr lang="en-IN" sz="1600">
                <a:solidFill>
                  <a:srgbClr val="FFFFFF"/>
                </a:solidFill>
              </a:rPr>
              <a:t>to recommend movies</a:t>
            </a:r>
            <a:r>
              <a:rPr lang="en-IN" sz="1600">
                <a:solidFill>
                  <a:srgbClr val="FFFFFF"/>
                </a:solidFill>
              </a:rPr>
              <a:t> that are similar to films that a user has rated highly.</a:t>
            </a:r>
            <a:endParaRPr sz="1600">
              <a:solidFill>
                <a:srgbClr val="FFFFFF"/>
              </a:solidFill>
              <a:latin typeface="Avenir"/>
              <a:ea typeface="Avenir"/>
              <a:cs typeface="Avenir"/>
              <a:sym typeface="Avenir"/>
            </a:endParaRPr>
          </a:p>
        </p:txBody>
      </p:sp>
      <p:sp>
        <p:nvSpPr>
          <p:cNvPr id="368" name="Google Shape;368;p18"/>
          <p:cNvSpPr txBox="1"/>
          <p:nvPr/>
        </p:nvSpPr>
        <p:spPr>
          <a:xfrm>
            <a:off x="9049200" y="4475500"/>
            <a:ext cx="22284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IN" sz="1100">
                <a:solidFill>
                  <a:srgbClr val="FFFFFF"/>
                </a:solidFill>
              </a:rPr>
              <a:t>*Matrix Factorization solves this</a:t>
            </a:r>
            <a:endParaRPr i="1"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a9a9bb530f_0_8"/>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374" name="Google Shape;374;ga9a9bb530f_0_8"/>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375" name="Google Shape;375;ga9a9bb530f_0_8"/>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376" name="Google Shape;376;ga9a9bb530f_0_8"/>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 name="Google Shape;377;ga9a9bb530f_0_8"/>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8" name="Google Shape;378;ga9a9bb530f_0_8"/>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lt1"/>
                </a:solidFill>
              </a:rPr>
              <a:t>Appendix : Matrix Factorisation Code</a:t>
            </a:r>
            <a:endParaRPr/>
          </a:p>
          <a:p>
            <a:pPr indent="0" lvl="0" marL="0" marR="0" rtl="0" algn="l">
              <a:spcBef>
                <a:spcPts val="0"/>
              </a:spcBef>
              <a:spcAft>
                <a:spcPts val="0"/>
              </a:spcAft>
              <a:buNone/>
            </a:pPr>
            <a:r>
              <a:t/>
            </a:r>
            <a:endParaRPr/>
          </a:p>
        </p:txBody>
      </p:sp>
      <p:pic>
        <p:nvPicPr>
          <p:cNvPr descr="Former Texas football player, NFL lineman Terry Tausch dies at 61" id="379" name="Google Shape;379;ga9a9bb530f_0_8"/>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380" name="Google Shape;380;ga9a9bb530f_0_8"/>
          <p:cNvPicPr preferRelativeResize="0"/>
          <p:nvPr/>
        </p:nvPicPr>
        <p:blipFill>
          <a:blip r:embed="rId5">
            <a:alphaModFix/>
          </a:blip>
          <a:stretch>
            <a:fillRect/>
          </a:stretch>
        </p:blipFill>
        <p:spPr>
          <a:xfrm>
            <a:off x="959150" y="1488250"/>
            <a:ext cx="10030041" cy="4948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a9a9bb530f_0_21"/>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386" name="Google Shape;386;ga9a9bb530f_0_21"/>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387" name="Google Shape;387;ga9a9bb530f_0_21"/>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388" name="Google Shape;388;ga9a9bb530f_0_21"/>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 name="Google Shape;389;ga9a9bb530f_0_21"/>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0" name="Google Shape;390;ga9a9bb530f_0_21"/>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lt1"/>
                </a:solidFill>
              </a:rPr>
              <a:t>Appendix : Matrix Factorisation Code</a:t>
            </a:r>
            <a:endParaRPr/>
          </a:p>
          <a:p>
            <a:pPr indent="0" lvl="0" marL="0" marR="0" rtl="0" algn="l">
              <a:spcBef>
                <a:spcPts val="0"/>
              </a:spcBef>
              <a:spcAft>
                <a:spcPts val="0"/>
              </a:spcAft>
              <a:buNone/>
            </a:pPr>
            <a:r>
              <a:t/>
            </a:r>
            <a:endParaRPr/>
          </a:p>
        </p:txBody>
      </p:sp>
      <p:pic>
        <p:nvPicPr>
          <p:cNvPr descr="Former Texas football player, NFL lineman Terry Tausch dies at 61" id="391" name="Google Shape;391;ga9a9bb530f_0_21"/>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392" name="Google Shape;392;ga9a9bb530f_0_21"/>
          <p:cNvPicPr preferRelativeResize="0"/>
          <p:nvPr/>
        </p:nvPicPr>
        <p:blipFill>
          <a:blip r:embed="rId5">
            <a:alphaModFix/>
          </a:blip>
          <a:stretch>
            <a:fillRect/>
          </a:stretch>
        </p:blipFill>
        <p:spPr>
          <a:xfrm>
            <a:off x="928775" y="1488250"/>
            <a:ext cx="9913474" cy="4952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a9a9bb530f_0_31"/>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398" name="Google Shape;398;ga9a9bb530f_0_31"/>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399" name="Google Shape;399;ga9a9bb530f_0_31"/>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400" name="Google Shape;400;ga9a9bb530f_0_31"/>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 name="Google Shape;401;ga9a9bb530f_0_31"/>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2" name="Google Shape;402;ga9a9bb530f_0_31"/>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lt1"/>
                </a:solidFill>
              </a:rPr>
              <a:t>Appendix : Matrix Factorisation Code</a:t>
            </a:r>
            <a:endParaRPr/>
          </a:p>
          <a:p>
            <a:pPr indent="0" lvl="0" marL="0" marR="0" rtl="0" algn="l">
              <a:spcBef>
                <a:spcPts val="0"/>
              </a:spcBef>
              <a:spcAft>
                <a:spcPts val="0"/>
              </a:spcAft>
              <a:buNone/>
            </a:pPr>
            <a:r>
              <a:t/>
            </a:r>
            <a:endParaRPr/>
          </a:p>
        </p:txBody>
      </p:sp>
      <p:pic>
        <p:nvPicPr>
          <p:cNvPr descr="Former Texas football player, NFL lineman Terry Tausch dies at 61" id="403" name="Google Shape;403;ga9a9bb530f_0_31"/>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404" name="Google Shape;404;ga9a9bb530f_0_31"/>
          <p:cNvPicPr preferRelativeResize="0"/>
          <p:nvPr/>
        </p:nvPicPr>
        <p:blipFill>
          <a:blip r:embed="rId5">
            <a:alphaModFix/>
          </a:blip>
          <a:stretch>
            <a:fillRect/>
          </a:stretch>
        </p:blipFill>
        <p:spPr>
          <a:xfrm>
            <a:off x="914399" y="1465509"/>
            <a:ext cx="9857050" cy="49462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0"/>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410" name="Google Shape;410;p20"/>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411" name="Google Shape;411;p20"/>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412" name="Google Shape;412;p20"/>
          <p:cNvSpPr txBox="1"/>
          <p:nvPr/>
        </p:nvSpPr>
        <p:spPr>
          <a:xfrm>
            <a:off x="0" y="0"/>
            <a:ext cx="6515100" cy="6858000"/>
          </a:xfrm>
          <a:prstGeom prst="rect">
            <a:avLst/>
          </a:prstGeom>
          <a:solidFill>
            <a:schemeClr val="dk1">
              <a:alpha val="84705"/>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 name="Google Shape;413;p20"/>
          <p:cNvSpPr/>
          <p:nvPr/>
        </p:nvSpPr>
        <p:spPr>
          <a:xfrm>
            <a:off x="419100" y="1070775"/>
            <a:ext cx="6096000" cy="18774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b="0" lang="en-IN" sz="1800">
                <a:solidFill>
                  <a:schemeClr val="dk1"/>
                </a:solidFill>
                <a:latin typeface="Arial"/>
                <a:ea typeface="Arial"/>
                <a:cs typeface="Arial"/>
                <a:sym typeface="Arial"/>
              </a:rPr>
            </a:br>
            <a:br>
              <a:rPr b="0" lang="en-IN" sz="1800">
                <a:solidFill>
                  <a:schemeClr val="dk1"/>
                </a:solidFill>
                <a:latin typeface="Arial"/>
                <a:ea typeface="Arial"/>
                <a:cs typeface="Arial"/>
                <a:sym typeface="Arial"/>
              </a:rPr>
            </a:br>
            <a:r>
              <a:rPr b="1" lang="en-IN" sz="4400">
                <a:solidFill>
                  <a:schemeClr val="lt1"/>
                </a:solidFill>
                <a:latin typeface="Arial"/>
                <a:ea typeface="Arial"/>
                <a:cs typeface="Arial"/>
                <a:sym typeface="Arial"/>
              </a:rPr>
              <a:t>Questions</a:t>
            </a:r>
            <a:endParaRPr b="0" sz="1200">
              <a:solidFill>
                <a:schemeClr val="dk1"/>
              </a:solidFill>
              <a:latin typeface="Arial"/>
              <a:ea typeface="Arial"/>
              <a:cs typeface="Arial"/>
              <a:sym typeface="Arial"/>
            </a:endParaRPr>
          </a:p>
          <a:p>
            <a:pPr indent="0" lvl="0" marL="0" marR="0" rtl="0" algn="l">
              <a:spcBef>
                <a:spcPts val="0"/>
              </a:spcBef>
              <a:spcAft>
                <a:spcPts val="0"/>
              </a:spcAft>
              <a:buNone/>
            </a:pPr>
            <a:r>
              <a:t/>
            </a:r>
            <a:endParaRPr b="0" sz="1800">
              <a:solidFill>
                <a:srgbClr val="FFC000"/>
              </a:solidFill>
              <a:latin typeface="Arial"/>
              <a:ea typeface="Arial"/>
              <a:cs typeface="Arial"/>
              <a:sym typeface="Arial"/>
            </a:endParaRPr>
          </a:p>
          <a:p>
            <a:pPr indent="0" lvl="0" marL="0" marR="0" rtl="0" algn="l">
              <a:spcBef>
                <a:spcPts val="0"/>
              </a:spcBef>
              <a:spcAft>
                <a:spcPts val="0"/>
              </a:spcAft>
              <a:buNone/>
            </a:pPr>
            <a:r>
              <a:t/>
            </a:r>
            <a:endParaRPr sz="1800">
              <a:solidFill>
                <a:srgbClr val="FFC000"/>
              </a:solidFill>
              <a:latin typeface="Arial"/>
              <a:ea typeface="Arial"/>
              <a:cs typeface="Arial"/>
              <a:sym typeface="Arial"/>
            </a:endParaRPr>
          </a:p>
        </p:txBody>
      </p:sp>
      <p:sp>
        <p:nvSpPr>
          <p:cNvPr id="414" name="Google Shape;414;p20"/>
          <p:cNvSpPr/>
          <p:nvPr/>
        </p:nvSpPr>
        <p:spPr>
          <a:xfrm>
            <a:off x="528638" y="2986088"/>
            <a:ext cx="5329237" cy="5715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15" name="Google Shape;415;p20"/>
          <p:cNvSpPr/>
          <p:nvPr/>
        </p:nvSpPr>
        <p:spPr>
          <a:xfrm>
            <a:off x="5974813" y="3244334"/>
            <a:ext cx="242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venir"/>
                <a:ea typeface="Avenir"/>
                <a:cs typeface="Avenir"/>
                <a:sym typeface="Avenir"/>
              </a:rPr>
              <a:t> </a:t>
            </a:r>
            <a:endParaRPr sz="1800">
              <a:solidFill>
                <a:schemeClr val="dk1"/>
              </a:solidFill>
              <a:latin typeface="Avenir"/>
              <a:ea typeface="Avenir"/>
              <a:cs typeface="Avenir"/>
              <a:sym typeface="Avenir"/>
            </a:endParaRPr>
          </a:p>
        </p:txBody>
      </p:sp>
      <p:pic>
        <p:nvPicPr>
          <p:cNvPr descr="Former Texas football player, NFL lineman Terry Tausch dies at 61" id="416" name="Google Shape;416;p20"/>
          <p:cNvPicPr preferRelativeResize="0"/>
          <p:nvPr/>
        </p:nvPicPr>
        <p:blipFill rotWithShape="1">
          <a:blip r:embed="rId4">
            <a:alphaModFix/>
          </a:blip>
          <a:srcRect b="0" l="0" r="0" t="0"/>
          <a:stretch/>
        </p:blipFill>
        <p:spPr>
          <a:xfrm>
            <a:off x="10147346" y="358357"/>
            <a:ext cx="1480657" cy="8330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115" name="Google Shape;115;p3"/>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116" name="Google Shape;116;p3"/>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117" name="Google Shape;117;p3"/>
          <p:cNvSpPr txBox="1"/>
          <p:nvPr/>
        </p:nvSpPr>
        <p:spPr>
          <a:xfrm>
            <a:off x="0" y="0"/>
            <a:ext cx="12192000" cy="6858000"/>
          </a:xfrm>
          <a:prstGeom prst="rect">
            <a:avLst/>
          </a:prstGeom>
          <a:solidFill>
            <a:schemeClr val="dk1">
              <a:alpha val="81960"/>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 name="Google Shape;118;p3"/>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19" name="Google Shape;119;p3"/>
          <p:cNvSpPr txBox="1"/>
          <p:nvPr/>
        </p:nvSpPr>
        <p:spPr>
          <a:xfrm>
            <a:off x="685803" y="228600"/>
            <a:ext cx="1080000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Arial"/>
                <a:ea typeface="Arial"/>
                <a:cs typeface="Arial"/>
                <a:sym typeface="Arial"/>
              </a:rPr>
              <a:t>The Data</a:t>
            </a:r>
            <a:endParaRPr/>
          </a:p>
          <a:p>
            <a:pPr indent="0" lvl="0" marL="0" marR="0" rtl="0" algn="l">
              <a:spcBef>
                <a:spcPts val="0"/>
              </a:spcBef>
              <a:spcAft>
                <a:spcPts val="0"/>
              </a:spcAft>
              <a:buNone/>
            </a:pPr>
            <a:r>
              <a:rPr i="1" lang="en-IN" sz="2000">
                <a:solidFill>
                  <a:srgbClr val="FF9300"/>
                </a:solidFill>
                <a:latin typeface="Arial"/>
                <a:ea typeface="Arial"/>
                <a:cs typeface="Arial"/>
                <a:sym typeface="Arial"/>
              </a:rPr>
              <a:t>Kaggle Movie Dataset</a:t>
            </a:r>
            <a:endParaRPr/>
          </a:p>
        </p:txBody>
      </p:sp>
      <p:sp>
        <p:nvSpPr>
          <p:cNvPr id="120" name="Google Shape;120;p3"/>
          <p:cNvSpPr txBox="1"/>
          <p:nvPr/>
        </p:nvSpPr>
        <p:spPr>
          <a:xfrm>
            <a:off x="696000" y="1542043"/>
            <a:ext cx="10800000" cy="470898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b="1" lang="en-IN" sz="1800">
                <a:solidFill>
                  <a:schemeClr val="lt1"/>
                </a:solidFill>
                <a:latin typeface="Arial"/>
                <a:ea typeface="Arial"/>
                <a:cs typeface="Arial"/>
                <a:sym typeface="Arial"/>
              </a:rPr>
              <a:t>movies_metadata.csv: </a:t>
            </a:r>
            <a:r>
              <a:rPr lang="en-IN" sz="1800">
                <a:solidFill>
                  <a:schemeClr val="lt1"/>
                </a:solidFill>
                <a:latin typeface="Arial"/>
                <a:ea typeface="Arial"/>
                <a:cs typeface="Arial"/>
                <a:sym typeface="Arial"/>
              </a:rPr>
              <a:t>45,000 movies featuring posters, backdrops, budget, revenue, release dates, languages, production countries and companies</a:t>
            </a:r>
            <a:endParaRPr/>
          </a:p>
          <a:p>
            <a:pPr indent="-285750" lvl="0" marL="285750" marR="0" rtl="0" algn="l">
              <a:spcBef>
                <a:spcPts val="0"/>
              </a:spcBef>
              <a:spcAft>
                <a:spcPts val="0"/>
              </a:spcAft>
              <a:buClr>
                <a:schemeClr val="lt1"/>
              </a:buClr>
              <a:buSzPts val="1800"/>
              <a:buFont typeface="Arial"/>
              <a:buChar char="•"/>
            </a:pPr>
            <a:r>
              <a:rPr b="1" lang="en-IN" sz="1800">
                <a:solidFill>
                  <a:schemeClr val="lt1"/>
                </a:solidFill>
                <a:latin typeface="Arial"/>
                <a:ea typeface="Arial"/>
                <a:cs typeface="Arial"/>
                <a:sym typeface="Arial"/>
              </a:rPr>
              <a:t>keywords.csv: </a:t>
            </a:r>
            <a:r>
              <a:rPr lang="en-IN" sz="1800">
                <a:solidFill>
                  <a:schemeClr val="lt1"/>
                </a:solidFill>
                <a:latin typeface="Arial"/>
                <a:ea typeface="Arial"/>
                <a:cs typeface="Arial"/>
                <a:sym typeface="Arial"/>
              </a:rPr>
              <a:t>Movie plot keywords for our MovieLens movies.</a:t>
            </a:r>
            <a:endParaRPr/>
          </a:p>
          <a:p>
            <a:pPr indent="-285750" lvl="0" marL="285750" marR="0" rtl="0" algn="l">
              <a:spcBef>
                <a:spcPts val="0"/>
              </a:spcBef>
              <a:spcAft>
                <a:spcPts val="0"/>
              </a:spcAft>
              <a:buClr>
                <a:schemeClr val="lt1"/>
              </a:buClr>
              <a:buSzPts val="1800"/>
              <a:buFont typeface="Arial"/>
              <a:buChar char="•"/>
            </a:pPr>
            <a:r>
              <a:rPr b="1" lang="en-IN" sz="1800">
                <a:solidFill>
                  <a:schemeClr val="lt1"/>
                </a:solidFill>
                <a:latin typeface="Arial"/>
                <a:ea typeface="Arial"/>
                <a:cs typeface="Arial"/>
                <a:sym typeface="Arial"/>
              </a:rPr>
              <a:t>credits.csv: </a:t>
            </a:r>
            <a:r>
              <a:rPr lang="en-IN" sz="1800">
                <a:solidFill>
                  <a:schemeClr val="lt1"/>
                </a:solidFill>
                <a:latin typeface="Arial"/>
                <a:ea typeface="Arial"/>
                <a:cs typeface="Arial"/>
                <a:sym typeface="Arial"/>
              </a:rPr>
              <a:t>Cast and Crew Information</a:t>
            </a:r>
            <a:endParaRPr/>
          </a:p>
          <a:p>
            <a:pPr indent="-285750" lvl="0" marL="285750" marR="0" rtl="0" algn="l">
              <a:spcBef>
                <a:spcPts val="0"/>
              </a:spcBef>
              <a:spcAft>
                <a:spcPts val="0"/>
              </a:spcAft>
              <a:buClr>
                <a:schemeClr val="lt1"/>
              </a:buClr>
              <a:buSzPts val="1800"/>
              <a:buFont typeface="Arial"/>
              <a:buChar char="•"/>
            </a:pPr>
            <a:r>
              <a:rPr b="1" lang="en-IN" sz="1800">
                <a:solidFill>
                  <a:schemeClr val="lt1"/>
                </a:solidFill>
                <a:latin typeface="Arial"/>
                <a:ea typeface="Arial"/>
                <a:cs typeface="Arial"/>
                <a:sym typeface="Arial"/>
              </a:rPr>
              <a:t>links.csv: </a:t>
            </a:r>
            <a:r>
              <a:rPr lang="en-IN" sz="1800">
                <a:solidFill>
                  <a:schemeClr val="lt1"/>
                </a:solidFill>
                <a:latin typeface="Arial"/>
                <a:ea typeface="Arial"/>
                <a:cs typeface="Arial"/>
                <a:sym typeface="Arial"/>
              </a:rPr>
              <a:t>TMDB and IMDB IDs of movies featured in the Full MovieLens dataset.</a:t>
            </a:r>
            <a:endParaRPr/>
          </a:p>
          <a:p>
            <a:pPr indent="-285750" lvl="0" marL="285750" marR="0" rtl="0" algn="l">
              <a:spcBef>
                <a:spcPts val="0"/>
              </a:spcBef>
              <a:spcAft>
                <a:spcPts val="0"/>
              </a:spcAft>
              <a:buClr>
                <a:schemeClr val="lt1"/>
              </a:buClr>
              <a:buSzPts val="1800"/>
              <a:buFont typeface="Arial"/>
              <a:buChar char="•"/>
            </a:pPr>
            <a:r>
              <a:rPr b="1" lang="en-IN" sz="1800">
                <a:solidFill>
                  <a:schemeClr val="lt1"/>
                </a:solidFill>
                <a:latin typeface="Arial"/>
                <a:ea typeface="Arial"/>
                <a:cs typeface="Arial"/>
                <a:sym typeface="Arial"/>
              </a:rPr>
              <a:t>links_small.csv: </a:t>
            </a:r>
            <a:r>
              <a:rPr lang="en-IN" sz="1800">
                <a:solidFill>
                  <a:schemeClr val="lt1"/>
                </a:solidFill>
                <a:latin typeface="Arial"/>
                <a:ea typeface="Arial"/>
                <a:cs typeface="Arial"/>
                <a:sym typeface="Arial"/>
              </a:rPr>
              <a:t>TMDB and IMDB IDs of a small subset of 9,000 movies of the Full Dataset.</a:t>
            </a:r>
            <a:endParaRPr/>
          </a:p>
          <a:p>
            <a:pPr indent="-285750" lvl="0" marL="285750" marR="0" rtl="0" algn="l">
              <a:spcBef>
                <a:spcPts val="0"/>
              </a:spcBef>
              <a:spcAft>
                <a:spcPts val="0"/>
              </a:spcAft>
              <a:buClr>
                <a:schemeClr val="lt1"/>
              </a:buClr>
              <a:buSzPts val="1800"/>
              <a:buFont typeface="Arial"/>
              <a:buChar char="•"/>
            </a:pPr>
            <a:r>
              <a:rPr b="1" lang="en-IN" sz="1800">
                <a:solidFill>
                  <a:schemeClr val="lt1"/>
                </a:solidFill>
                <a:latin typeface="Arial"/>
                <a:ea typeface="Arial"/>
                <a:cs typeface="Arial"/>
                <a:sym typeface="Arial"/>
              </a:rPr>
              <a:t>ratings_small.csv: </a:t>
            </a:r>
            <a:r>
              <a:rPr lang="en-IN" sz="1800">
                <a:solidFill>
                  <a:schemeClr val="lt1"/>
                </a:solidFill>
                <a:latin typeface="Arial"/>
                <a:ea typeface="Arial"/>
                <a:cs typeface="Arial"/>
                <a:sym typeface="Arial"/>
              </a:rPr>
              <a:t>Subset of 100,000 ratings from 700 users on 9,000 movies.</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Char char="•"/>
            </a:pPr>
            <a:r>
              <a:rPr b="1" lang="en-IN" sz="1800">
                <a:solidFill>
                  <a:schemeClr val="lt1"/>
                </a:solidFill>
              </a:rPr>
              <a:t>test.csv and t</a:t>
            </a:r>
            <a:r>
              <a:rPr b="1" lang="en-IN" sz="1800">
                <a:solidFill>
                  <a:schemeClr val="lt1"/>
                </a:solidFill>
              </a:rPr>
              <a:t>rain.csv</a:t>
            </a:r>
            <a:r>
              <a:rPr b="1" lang="en-IN" sz="1800">
                <a:solidFill>
                  <a:schemeClr val="lt1"/>
                </a:solidFill>
              </a:rPr>
              <a:t>: </a:t>
            </a:r>
            <a:r>
              <a:rPr lang="en-IN" sz="1800">
                <a:solidFill>
                  <a:schemeClr val="lt1"/>
                </a:solidFill>
              </a:rPr>
              <a:t>Contained data on the budget and </a:t>
            </a:r>
            <a:r>
              <a:rPr lang="en-IN" sz="1800">
                <a:solidFill>
                  <a:schemeClr val="lt1"/>
                </a:solidFill>
              </a:rPr>
              <a:t>revenue</a:t>
            </a:r>
            <a:r>
              <a:rPr lang="en-IN" sz="1800">
                <a:solidFill>
                  <a:schemeClr val="lt1"/>
                </a:solidFill>
              </a:rPr>
              <a:t> of each movie</a:t>
            </a:r>
            <a:endParaRPr sz="1800">
              <a:solidFill>
                <a:schemeClr val="lt1"/>
              </a:solidFill>
            </a:endParaRPr>
          </a:p>
          <a:p>
            <a:pPr indent="0" lvl="0" marL="0" marR="0" rtl="0" algn="l">
              <a:spcBef>
                <a:spcPts val="0"/>
              </a:spcBef>
              <a:spcAft>
                <a:spcPts val="0"/>
              </a:spcAft>
              <a:buClr>
                <a:schemeClr val="dk1"/>
              </a:buClr>
              <a:buSzPts val="1800"/>
              <a:buFont typeface="Arial"/>
              <a:buNone/>
            </a:pPr>
            <a:r>
              <a:t/>
            </a:r>
            <a:endParaRPr b="1" sz="1800">
              <a:solidFill>
                <a:schemeClr val="lt1"/>
              </a:solidFill>
            </a:endParaRPr>
          </a:p>
          <a:p>
            <a:pPr indent="0" lvl="0" marL="0" marR="0" rtl="0" algn="l">
              <a:spcBef>
                <a:spcPts val="0"/>
              </a:spcBef>
              <a:spcAft>
                <a:spcPts val="0"/>
              </a:spcAft>
              <a:buClr>
                <a:schemeClr val="dk1"/>
              </a:buClr>
              <a:buSzPts val="1800"/>
              <a:buFont typeface="Arial"/>
              <a:buNone/>
            </a:pPr>
            <a:r>
              <a:t/>
            </a:r>
            <a:endParaRPr b="1" sz="1800">
              <a:solidFill>
                <a:schemeClr val="lt1"/>
              </a:solidFill>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rPr lang="en-IN" sz="1800" u="sng">
                <a:solidFill>
                  <a:schemeClr val="lt1"/>
                </a:solidFill>
              </a:rPr>
              <a:t>https://www.kaggle.com/tmdb/tmdb-movie-metadata</a:t>
            </a:r>
            <a:endParaRPr sz="1800" u="sng">
              <a:solidFill>
                <a:schemeClr val="lt1"/>
              </a:solidFill>
            </a:endParaRPr>
          </a:p>
          <a:p>
            <a:pPr indent="0" lvl="0" marL="0" marR="0" rtl="0" algn="l">
              <a:spcBef>
                <a:spcPts val="0"/>
              </a:spcBef>
              <a:spcAft>
                <a:spcPts val="0"/>
              </a:spcAft>
              <a:buClr>
                <a:schemeClr val="dk1"/>
              </a:buClr>
              <a:buSzPts val="1800"/>
              <a:buFont typeface="Arial"/>
              <a:buNone/>
            </a:pPr>
            <a:r>
              <a:rPr lang="en-IN" sz="1800" u="sng">
                <a:solidFill>
                  <a:schemeClr val="lt1"/>
                </a:solidFill>
              </a:rPr>
              <a:t>https://www.kaggle.com/sjj118/movie-visualization-recommendation-prediction/</a:t>
            </a:r>
            <a:endParaRPr sz="1800">
              <a:solidFill>
                <a:schemeClr val="lt1"/>
              </a:solidFill>
            </a:endParaRPr>
          </a:p>
          <a:p>
            <a:pPr indent="0" lvl="0" marL="0" marR="0" rtl="0" algn="l">
              <a:spcBef>
                <a:spcPts val="0"/>
              </a:spcBef>
              <a:spcAft>
                <a:spcPts val="0"/>
              </a:spcAft>
              <a:buNone/>
            </a:pPr>
            <a:r>
              <a:rPr lang="en-IN" sz="1800" u="sng">
                <a:solidFill>
                  <a:schemeClr val="lt1"/>
                </a:solidFill>
              </a:rPr>
              <a:t>https://www.kaggle.com/c/tmdb-box-office-prediction/data?select=test.csv</a:t>
            </a:r>
            <a:br>
              <a:rPr b="0" lang="en-IN" sz="1200">
                <a:solidFill>
                  <a:schemeClr val="lt1"/>
                </a:solidFill>
                <a:latin typeface="Arial"/>
                <a:ea typeface="Arial"/>
                <a:cs typeface="Arial"/>
                <a:sym typeface="Arial"/>
              </a:rPr>
            </a:br>
            <a:r>
              <a:rPr lang="en-IN" sz="1800" u="sng">
                <a:solidFill>
                  <a:schemeClr val="lt1"/>
                </a:solidFill>
                <a:latin typeface="Arial"/>
                <a:ea typeface="Arial"/>
                <a:cs typeface="Arial"/>
                <a:sym typeface="Arial"/>
                <a:hlinkClick r:id="rId4">
                  <a:extLst>
                    <a:ext uri="{A12FA001-AC4F-418D-AE19-62706E023703}">
                      <ahyp:hlinkClr val="tx"/>
                    </a:ext>
                  </a:extLst>
                </a:hlinkClick>
              </a:rPr>
              <a:t>https://www.kaggle.com/rounakbanik/the-movies-dataset</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IN" sz="1800">
                <a:solidFill>
                  <a:schemeClr val="lt1"/>
                </a:solidFill>
                <a:latin typeface="Arial"/>
                <a:ea typeface="Arial"/>
                <a:cs typeface="Arial"/>
                <a:sym typeface="Arial"/>
              </a:rPr>
              <a:t>Full data set can be found here </a:t>
            </a:r>
            <a:r>
              <a:rPr lang="en-IN" sz="1800" u="sng">
                <a:solidFill>
                  <a:schemeClr val="lt1"/>
                </a:solidFill>
                <a:latin typeface="Arial"/>
                <a:ea typeface="Arial"/>
                <a:cs typeface="Arial"/>
                <a:sym typeface="Arial"/>
                <a:hlinkClick r:id="rId5">
                  <a:extLst>
                    <a:ext uri="{A12FA001-AC4F-418D-AE19-62706E023703}">
                      <ahyp:hlinkClr val="tx"/>
                    </a:ext>
                  </a:extLst>
                </a:hlinkClick>
              </a:rPr>
              <a:t>https://grouplens.org/datasets/movielens/latest/</a:t>
            </a:r>
            <a:endParaRPr sz="1800">
              <a:solidFill>
                <a:schemeClr val="lt1"/>
              </a:solidFill>
              <a:latin typeface="Arial"/>
              <a:ea typeface="Arial"/>
              <a:cs typeface="Arial"/>
              <a:sym typeface="Arial"/>
            </a:endParaRPr>
          </a:p>
        </p:txBody>
      </p:sp>
      <p:pic>
        <p:nvPicPr>
          <p:cNvPr descr="Former Texas football player, NFL lineman Terry Tausch dies at 61" id="121" name="Google Shape;121;p3"/>
          <p:cNvPicPr preferRelativeResize="0"/>
          <p:nvPr/>
        </p:nvPicPr>
        <p:blipFill rotWithShape="1">
          <a:blip r:embed="rId6">
            <a:alphaModFix/>
          </a:blip>
          <a:srcRect b="0" l="0" r="0" t="0"/>
          <a:stretch/>
        </p:blipFill>
        <p:spPr>
          <a:xfrm>
            <a:off x="10147346" y="358357"/>
            <a:ext cx="1480657" cy="8330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a16349ee2e_1_6"/>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127" name="Google Shape;127;ga16349ee2e_1_6"/>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128" name="Google Shape;128;ga16349ee2e_1_6"/>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129" name="Google Shape;129;ga16349ee2e_1_6"/>
          <p:cNvSpPr txBox="1"/>
          <p:nvPr/>
        </p:nvSpPr>
        <p:spPr>
          <a:xfrm>
            <a:off x="0" y="0"/>
            <a:ext cx="121920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 name="Google Shape;130;ga16349ee2e_1_6"/>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31" name="Google Shape;131;ga16349ee2e_1_6"/>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lt1"/>
                </a:solidFill>
                <a:latin typeface="Arial"/>
                <a:ea typeface="Arial"/>
                <a:cs typeface="Arial"/>
                <a:sym typeface="Arial"/>
              </a:rPr>
              <a:t>The Data</a:t>
            </a:r>
            <a:endParaRPr/>
          </a:p>
          <a:p>
            <a:pPr indent="0" lvl="0" marL="0" marR="0" rtl="0" algn="l">
              <a:spcBef>
                <a:spcPts val="0"/>
              </a:spcBef>
              <a:spcAft>
                <a:spcPts val="0"/>
              </a:spcAft>
              <a:buNone/>
            </a:pPr>
            <a:r>
              <a:rPr i="1" lang="en-IN" sz="2000">
                <a:solidFill>
                  <a:srgbClr val="FF9300"/>
                </a:solidFill>
                <a:latin typeface="Arial"/>
                <a:ea typeface="Arial"/>
                <a:cs typeface="Arial"/>
                <a:sym typeface="Arial"/>
              </a:rPr>
              <a:t>Kaggle Movie Dataset</a:t>
            </a:r>
            <a:endParaRPr/>
          </a:p>
        </p:txBody>
      </p:sp>
      <p:sp>
        <p:nvSpPr>
          <p:cNvPr id="132" name="Google Shape;132;ga16349ee2e_1_6"/>
          <p:cNvSpPr txBox="1"/>
          <p:nvPr/>
        </p:nvSpPr>
        <p:spPr>
          <a:xfrm>
            <a:off x="696000" y="1542043"/>
            <a:ext cx="10800000" cy="470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Former Texas football player, NFL lineman Terry Tausch dies at 61" id="133" name="Google Shape;133;ga16349ee2e_1_6"/>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134" name="Google Shape;134;ga16349ee2e_1_6"/>
          <p:cNvPicPr preferRelativeResize="0"/>
          <p:nvPr/>
        </p:nvPicPr>
        <p:blipFill>
          <a:blip r:embed="rId5">
            <a:alphaModFix/>
          </a:blip>
          <a:stretch>
            <a:fillRect/>
          </a:stretch>
        </p:blipFill>
        <p:spPr>
          <a:xfrm>
            <a:off x="848398" y="1945323"/>
            <a:ext cx="4680025" cy="4135275"/>
          </a:xfrm>
          <a:prstGeom prst="rect">
            <a:avLst/>
          </a:prstGeom>
          <a:noFill/>
          <a:ln>
            <a:noFill/>
          </a:ln>
        </p:spPr>
      </p:pic>
      <p:pic>
        <p:nvPicPr>
          <p:cNvPr id="135" name="Google Shape;135;ga16349ee2e_1_6"/>
          <p:cNvPicPr preferRelativeResize="0"/>
          <p:nvPr/>
        </p:nvPicPr>
        <p:blipFill>
          <a:blip r:embed="rId6">
            <a:alphaModFix/>
          </a:blip>
          <a:stretch>
            <a:fillRect/>
          </a:stretch>
        </p:blipFill>
        <p:spPr>
          <a:xfrm>
            <a:off x="6334700" y="1945325"/>
            <a:ext cx="4933307" cy="4135274"/>
          </a:xfrm>
          <a:prstGeom prst="rect">
            <a:avLst/>
          </a:prstGeom>
          <a:noFill/>
          <a:ln>
            <a:noFill/>
          </a:ln>
        </p:spPr>
      </p:pic>
      <p:sp>
        <p:nvSpPr>
          <p:cNvPr id="136" name="Google Shape;136;ga16349ee2e_1_6"/>
          <p:cNvSpPr txBox="1"/>
          <p:nvPr/>
        </p:nvSpPr>
        <p:spPr>
          <a:xfrm>
            <a:off x="1770013" y="6251150"/>
            <a:ext cx="28368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rgbClr val="FFFFFF"/>
                </a:solidFill>
                <a:latin typeface="Avenir"/>
                <a:ea typeface="Avenir"/>
                <a:cs typeface="Avenir"/>
                <a:sym typeface="Avenir"/>
              </a:rPr>
              <a:t>Weighted movie count by year</a:t>
            </a:r>
            <a:endParaRPr>
              <a:solidFill>
                <a:srgbClr val="FFFFFF"/>
              </a:solidFill>
              <a:latin typeface="Avenir"/>
              <a:ea typeface="Avenir"/>
              <a:cs typeface="Avenir"/>
              <a:sym typeface="Avenir"/>
            </a:endParaRPr>
          </a:p>
        </p:txBody>
      </p:sp>
      <p:sp>
        <p:nvSpPr>
          <p:cNvPr id="137" name="Google Shape;137;ga16349ee2e_1_6"/>
          <p:cNvSpPr txBox="1"/>
          <p:nvPr/>
        </p:nvSpPr>
        <p:spPr>
          <a:xfrm>
            <a:off x="7666150" y="6348975"/>
            <a:ext cx="22704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rgbClr val="FFFFFF"/>
                </a:solidFill>
                <a:latin typeface="Avenir"/>
                <a:ea typeface="Avenir"/>
                <a:cs typeface="Avenir"/>
                <a:sym typeface="Avenir"/>
              </a:rPr>
              <a:t>Count of plot keywords</a:t>
            </a:r>
            <a:endParaRPr>
              <a:solidFill>
                <a:srgbClr val="FFFFFF"/>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a16349ee2e_1_17"/>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143" name="Google Shape;143;ga16349ee2e_1_17"/>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144" name="Google Shape;144;ga16349ee2e_1_17"/>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145" name="Google Shape;145;ga16349ee2e_1_17"/>
          <p:cNvSpPr txBox="1"/>
          <p:nvPr/>
        </p:nvSpPr>
        <p:spPr>
          <a:xfrm>
            <a:off x="0" y="0"/>
            <a:ext cx="121920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 name="Google Shape;146;ga16349ee2e_1_17"/>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7" name="Google Shape;147;ga16349ee2e_1_17"/>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lt1"/>
                </a:solidFill>
                <a:latin typeface="Arial"/>
                <a:ea typeface="Arial"/>
                <a:cs typeface="Arial"/>
                <a:sym typeface="Arial"/>
              </a:rPr>
              <a:t>The Data</a:t>
            </a:r>
            <a:endParaRPr/>
          </a:p>
          <a:p>
            <a:pPr indent="0" lvl="0" marL="0" marR="0" rtl="0" algn="l">
              <a:spcBef>
                <a:spcPts val="0"/>
              </a:spcBef>
              <a:spcAft>
                <a:spcPts val="0"/>
              </a:spcAft>
              <a:buNone/>
            </a:pPr>
            <a:r>
              <a:rPr i="1" lang="en-IN" sz="2000">
                <a:solidFill>
                  <a:srgbClr val="FF9300"/>
                </a:solidFill>
                <a:latin typeface="Arial"/>
                <a:ea typeface="Arial"/>
                <a:cs typeface="Arial"/>
                <a:sym typeface="Arial"/>
              </a:rPr>
              <a:t>Kaggle Movie Dataset</a:t>
            </a:r>
            <a:endParaRPr/>
          </a:p>
        </p:txBody>
      </p:sp>
      <p:sp>
        <p:nvSpPr>
          <p:cNvPr id="148" name="Google Shape;148;ga16349ee2e_1_17"/>
          <p:cNvSpPr txBox="1"/>
          <p:nvPr/>
        </p:nvSpPr>
        <p:spPr>
          <a:xfrm>
            <a:off x="696000" y="1542043"/>
            <a:ext cx="10800000" cy="470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Former Texas football player, NFL lineman Terry Tausch dies at 61" id="149" name="Google Shape;149;ga16349ee2e_1_17"/>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150" name="Google Shape;150;ga16349ee2e_1_17"/>
          <p:cNvPicPr preferRelativeResize="0"/>
          <p:nvPr/>
        </p:nvPicPr>
        <p:blipFill>
          <a:blip r:embed="rId5">
            <a:alphaModFix/>
          </a:blip>
          <a:stretch>
            <a:fillRect/>
          </a:stretch>
        </p:blipFill>
        <p:spPr>
          <a:xfrm>
            <a:off x="317006" y="2071275"/>
            <a:ext cx="5102344" cy="3819450"/>
          </a:xfrm>
          <a:prstGeom prst="rect">
            <a:avLst/>
          </a:prstGeom>
          <a:noFill/>
          <a:ln>
            <a:noFill/>
          </a:ln>
        </p:spPr>
      </p:pic>
      <p:pic>
        <p:nvPicPr>
          <p:cNvPr id="151" name="Google Shape;151;ga16349ee2e_1_17"/>
          <p:cNvPicPr preferRelativeResize="0"/>
          <p:nvPr/>
        </p:nvPicPr>
        <p:blipFill>
          <a:blip r:embed="rId6">
            <a:alphaModFix/>
          </a:blip>
          <a:stretch>
            <a:fillRect/>
          </a:stretch>
        </p:blipFill>
        <p:spPr>
          <a:xfrm>
            <a:off x="5658425" y="2071275"/>
            <a:ext cx="6156351" cy="3819450"/>
          </a:xfrm>
          <a:prstGeom prst="rect">
            <a:avLst/>
          </a:prstGeom>
          <a:noFill/>
          <a:ln>
            <a:noFill/>
          </a:ln>
        </p:spPr>
      </p:pic>
      <p:sp>
        <p:nvSpPr>
          <p:cNvPr id="152" name="Google Shape;152;ga16349ee2e_1_17"/>
          <p:cNvSpPr txBox="1"/>
          <p:nvPr/>
        </p:nvSpPr>
        <p:spPr>
          <a:xfrm>
            <a:off x="2006725" y="6177050"/>
            <a:ext cx="17229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a:solidFill>
                  <a:srgbClr val="FFFFFF"/>
                </a:solidFill>
                <a:latin typeface="Avenir"/>
                <a:ea typeface="Avenir"/>
                <a:cs typeface="Avenir"/>
                <a:sym typeface="Avenir"/>
              </a:rPr>
              <a:t>Count of genre</a:t>
            </a:r>
            <a:endParaRPr>
              <a:solidFill>
                <a:srgbClr val="FFFFFF"/>
              </a:solidFill>
              <a:latin typeface="Avenir"/>
              <a:ea typeface="Avenir"/>
              <a:cs typeface="Avenir"/>
              <a:sym typeface="Avenir"/>
            </a:endParaRPr>
          </a:p>
          <a:p>
            <a:pPr indent="0" lvl="0" marL="0" rtl="0" algn="l">
              <a:spcBef>
                <a:spcPts val="0"/>
              </a:spcBef>
              <a:spcAft>
                <a:spcPts val="0"/>
              </a:spcAft>
              <a:buNone/>
            </a:pPr>
            <a:r>
              <a:t/>
            </a:r>
            <a:endParaRPr>
              <a:solidFill>
                <a:srgbClr val="FFFFFF"/>
              </a:solidFill>
              <a:latin typeface="Avenir"/>
              <a:ea typeface="Avenir"/>
              <a:cs typeface="Avenir"/>
              <a:sym typeface="Avenir"/>
            </a:endParaRPr>
          </a:p>
        </p:txBody>
      </p:sp>
      <p:sp>
        <p:nvSpPr>
          <p:cNvPr id="153" name="Google Shape;153;ga16349ee2e_1_17"/>
          <p:cNvSpPr txBox="1"/>
          <p:nvPr/>
        </p:nvSpPr>
        <p:spPr>
          <a:xfrm>
            <a:off x="7996350" y="6177050"/>
            <a:ext cx="14805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rgbClr val="FFFFFF"/>
                </a:solidFill>
                <a:latin typeface="Avenir"/>
                <a:ea typeface="Avenir"/>
                <a:cs typeface="Avenir"/>
                <a:sym typeface="Avenir"/>
              </a:rPr>
              <a:t>ROI by genre</a:t>
            </a:r>
            <a:endParaRPr>
              <a:solidFill>
                <a:srgbClr val="FFFFFF"/>
              </a:solidFill>
              <a:latin typeface="Avenir"/>
              <a:ea typeface="Avenir"/>
              <a:cs typeface="Avenir"/>
              <a:sym typeface="Avenir"/>
            </a:endParaRPr>
          </a:p>
          <a:p>
            <a:pPr indent="0" lvl="0" marL="0" rtl="0" algn="l">
              <a:spcBef>
                <a:spcPts val="0"/>
              </a:spcBef>
              <a:spcAft>
                <a:spcPts val="0"/>
              </a:spcAft>
              <a:buNone/>
            </a:pPr>
            <a:r>
              <a:t/>
            </a:r>
            <a:endParaRPr>
              <a:solidFill>
                <a:srgbClr val="FFFFFF"/>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a16349ee2e_1_40"/>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159" name="Google Shape;159;ga16349ee2e_1_40"/>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160" name="Google Shape;160;ga16349ee2e_1_40"/>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161" name="Google Shape;161;ga16349ee2e_1_40"/>
          <p:cNvSpPr txBox="1"/>
          <p:nvPr/>
        </p:nvSpPr>
        <p:spPr>
          <a:xfrm>
            <a:off x="0" y="0"/>
            <a:ext cx="121920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 name="Google Shape;162;ga16349ee2e_1_40"/>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63" name="Google Shape;163;ga16349ee2e_1_40"/>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lt1"/>
                </a:solidFill>
                <a:latin typeface="Arial"/>
                <a:ea typeface="Arial"/>
                <a:cs typeface="Arial"/>
                <a:sym typeface="Arial"/>
              </a:rPr>
              <a:t>The Data</a:t>
            </a:r>
            <a:endParaRPr/>
          </a:p>
          <a:p>
            <a:pPr indent="0" lvl="0" marL="0" marR="0" rtl="0" algn="l">
              <a:spcBef>
                <a:spcPts val="0"/>
              </a:spcBef>
              <a:spcAft>
                <a:spcPts val="0"/>
              </a:spcAft>
              <a:buNone/>
            </a:pPr>
            <a:r>
              <a:rPr i="1" lang="en-IN" sz="2000">
                <a:solidFill>
                  <a:srgbClr val="FF9300"/>
                </a:solidFill>
                <a:latin typeface="Arial"/>
                <a:ea typeface="Arial"/>
                <a:cs typeface="Arial"/>
                <a:sym typeface="Arial"/>
              </a:rPr>
              <a:t>Kaggle Movie Dataset</a:t>
            </a:r>
            <a:endParaRPr/>
          </a:p>
        </p:txBody>
      </p:sp>
      <p:sp>
        <p:nvSpPr>
          <p:cNvPr id="164" name="Google Shape;164;ga16349ee2e_1_40"/>
          <p:cNvSpPr txBox="1"/>
          <p:nvPr/>
        </p:nvSpPr>
        <p:spPr>
          <a:xfrm>
            <a:off x="696000" y="1542043"/>
            <a:ext cx="10800000" cy="470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Former Texas football player, NFL lineman Terry Tausch dies at 61" id="165" name="Google Shape;165;ga16349ee2e_1_40"/>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166" name="Google Shape;166;ga16349ee2e_1_40"/>
          <p:cNvPicPr preferRelativeResize="0"/>
          <p:nvPr/>
        </p:nvPicPr>
        <p:blipFill>
          <a:blip r:embed="rId5">
            <a:alphaModFix/>
          </a:blip>
          <a:stretch>
            <a:fillRect/>
          </a:stretch>
        </p:blipFill>
        <p:spPr>
          <a:xfrm>
            <a:off x="303900" y="2026250"/>
            <a:ext cx="5842020" cy="3998400"/>
          </a:xfrm>
          <a:prstGeom prst="rect">
            <a:avLst/>
          </a:prstGeom>
          <a:noFill/>
          <a:ln>
            <a:noFill/>
          </a:ln>
        </p:spPr>
      </p:pic>
      <p:pic>
        <p:nvPicPr>
          <p:cNvPr id="167" name="Google Shape;167;ga16349ee2e_1_40"/>
          <p:cNvPicPr preferRelativeResize="0"/>
          <p:nvPr/>
        </p:nvPicPr>
        <p:blipFill>
          <a:blip r:embed="rId6">
            <a:alphaModFix/>
          </a:blip>
          <a:stretch>
            <a:fillRect/>
          </a:stretch>
        </p:blipFill>
        <p:spPr>
          <a:xfrm>
            <a:off x="6392775" y="2026250"/>
            <a:ext cx="5454303" cy="3998401"/>
          </a:xfrm>
          <a:prstGeom prst="rect">
            <a:avLst/>
          </a:prstGeom>
          <a:noFill/>
          <a:ln>
            <a:noFill/>
          </a:ln>
        </p:spPr>
      </p:pic>
      <p:sp>
        <p:nvSpPr>
          <p:cNvPr id="168" name="Google Shape;168;ga16349ee2e_1_40"/>
          <p:cNvSpPr txBox="1"/>
          <p:nvPr/>
        </p:nvSpPr>
        <p:spPr>
          <a:xfrm>
            <a:off x="1541913" y="6177050"/>
            <a:ext cx="33660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rgbClr val="FFFFFF"/>
                </a:solidFill>
                <a:latin typeface="Avenir"/>
                <a:ea typeface="Avenir"/>
                <a:cs typeface="Avenir"/>
                <a:sym typeface="Avenir"/>
              </a:rPr>
              <a:t>Correlation Matrix of numeric variables</a:t>
            </a:r>
            <a:endParaRPr>
              <a:solidFill>
                <a:srgbClr val="FFFFFF"/>
              </a:solidFill>
              <a:latin typeface="Avenir"/>
              <a:ea typeface="Avenir"/>
              <a:cs typeface="Avenir"/>
              <a:sym typeface="Avenir"/>
            </a:endParaRPr>
          </a:p>
          <a:p>
            <a:pPr indent="0" lvl="0" marL="0" rtl="0" algn="l">
              <a:spcBef>
                <a:spcPts val="0"/>
              </a:spcBef>
              <a:spcAft>
                <a:spcPts val="0"/>
              </a:spcAft>
              <a:buNone/>
            </a:pPr>
            <a:r>
              <a:t/>
            </a:r>
            <a:endParaRPr>
              <a:solidFill>
                <a:srgbClr val="FFFFFF"/>
              </a:solidFill>
              <a:latin typeface="Avenir"/>
              <a:ea typeface="Avenir"/>
              <a:cs typeface="Avenir"/>
              <a:sym typeface="Avenir"/>
            </a:endParaRPr>
          </a:p>
        </p:txBody>
      </p:sp>
      <p:sp>
        <p:nvSpPr>
          <p:cNvPr id="169" name="Google Shape;169;ga16349ee2e_1_40"/>
          <p:cNvSpPr txBox="1"/>
          <p:nvPr/>
        </p:nvSpPr>
        <p:spPr>
          <a:xfrm>
            <a:off x="7722523" y="6177050"/>
            <a:ext cx="27948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rgbClr val="FFFFFF"/>
                </a:solidFill>
                <a:latin typeface="Avenir"/>
                <a:ea typeface="Avenir"/>
                <a:cs typeface="Avenir"/>
                <a:sym typeface="Avenir"/>
              </a:rPr>
              <a:t>Scatter plot of strong correlation</a:t>
            </a:r>
            <a:endParaRPr>
              <a:solidFill>
                <a:srgbClr val="FFFFFF"/>
              </a:solidFill>
              <a:latin typeface="Avenir"/>
              <a:ea typeface="Avenir"/>
              <a:cs typeface="Avenir"/>
              <a:sym typeface="Avenir"/>
            </a:endParaRPr>
          </a:p>
          <a:p>
            <a:pPr indent="0" lvl="0" marL="0" rtl="0" algn="l">
              <a:spcBef>
                <a:spcPts val="0"/>
              </a:spcBef>
              <a:spcAft>
                <a:spcPts val="0"/>
              </a:spcAft>
              <a:buNone/>
            </a:pPr>
            <a:r>
              <a:t/>
            </a:r>
            <a:endParaRPr>
              <a:solidFill>
                <a:srgbClr val="FFFFFF"/>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a16349ee2e_1_64"/>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175" name="Google Shape;175;ga16349ee2e_1_64"/>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176" name="Google Shape;176;ga16349ee2e_1_64"/>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177" name="Google Shape;177;ga16349ee2e_1_64"/>
          <p:cNvSpPr txBox="1"/>
          <p:nvPr/>
        </p:nvSpPr>
        <p:spPr>
          <a:xfrm>
            <a:off x="0" y="0"/>
            <a:ext cx="121920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 name="Google Shape;178;ga16349ee2e_1_64"/>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9" name="Google Shape;179;ga16349ee2e_1_64"/>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lt1"/>
                </a:solidFill>
              </a:rPr>
              <a:t>Cold Start Problem?</a:t>
            </a:r>
            <a:endParaRPr/>
          </a:p>
          <a:p>
            <a:pPr indent="0" lvl="0" marL="0" marR="0" rtl="0" algn="l">
              <a:spcBef>
                <a:spcPts val="0"/>
              </a:spcBef>
              <a:spcAft>
                <a:spcPts val="0"/>
              </a:spcAft>
              <a:buNone/>
            </a:pPr>
            <a:r>
              <a:rPr i="1" lang="en-IN" sz="2000">
                <a:solidFill>
                  <a:srgbClr val="FF9300"/>
                </a:solidFill>
                <a:latin typeface="Arial"/>
                <a:ea typeface="Arial"/>
                <a:cs typeface="Arial"/>
                <a:sym typeface="Arial"/>
              </a:rPr>
              <a:t>Kaggle Movie Dataset</a:t>
            </a:r>
            <a:endParaRPr/>
          </a:p>
        </p:txBody>
      </p:sp>
      <p:sp>
        <p:nvSpPr>
          <p:cNvPr id="180" name="Google Shape;180;ga16349ee2e_1_64"/>
          <p:cNvSpPr txBox="1"/>
          <p:nvPr/>
        </p:nvSpPr>
        <p:spPr>
          <a:xfrm>
            <a:off x="696000" y="1542043"/>
            <a:ext cx="10800000" cy="470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Former Texas football player, NFL lineman Terry Tausch dies at 61" id="181" name="Google Shape;181;ga16349ee2e_1_64"/>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182" name="Google Shape;182;ga16349ee2e_1_64"/>
          <p:cNvPicPr preferRelativeResize="0"/>
          <p:nvPr/>
        </p:nvPicPr>
        <p:blipFill>
          <a:blip r:embed="rId5">
            <a:alphaModFix/>
          </a:blip>
          <a:stretch>
            <a:fillRect/>
          </a:stretch>
        </p:blipFill>
        <p:spPr>
          <a:xfrm>
            <a:off x="4376170" y="1687900"/>
            <a:ext cx="6977630" cy="4563250"/>
          </a:xfrm>
          <a:prstGeom prst="rect">
            <a:avLst/>
          </a:prstGeom>
          <a:noFill/>
          <a:ln>
            <a:noFill/>
          </a:ln>
        </p:spPr>
      </p:pic>
      <p:sp>
        <p:nvSpPr>
          <p:cNvPr id="183" name="Google Shape;183;ga16349ee2e_1_64"/>
          <p:cNvSpPr txBox="1"/>
          <p:nvPr/>
        </p:nvSpPr>
        <p:spPr>
          <a:xfrm>
            <a:off x="696000" y="1687850"/>
            <a:ext cx="3437100" cy="44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a:solidFill>
                  <a:srgbClr val="F3F3F3"/>
                </a:solidFill>
              </a:rPr>
              <a:t>df = pd.read_csv('ratings.csv')</a:t>
            </a:r>
            <a:endParaRPr>
              <a:solidFill>
                <a:srgbClr val="F3F3F3"/>
              </a:solidFill>
            </a:endParaRPr>
          </a:p>
          <a:p>
            <a:pPr indent="0" lvl="0" marL="0" rtl="0" algn="l">
              <a:spcBef>
                <a:spcPts val="0"/>
              </a:spcBef>
              <a:spcAft>
                <a:spcPts val="0"/>
              </a:spcAft>
              <a:buClr>
                <a:schemeClr val="dk1"/>
              </a:buClr>
              <a:buSzPts val="1100"/>
              <a:buFont typeface="Arial"/>
              <a:buNone/>
            </a:pPr>
            <a:r>
              <a:rPr lang="en-IN">
                <a:solidFill>
                  <a:srgbClr val="F3F3F3"/>
                </a:solidFill>
              </a:rPr>
              <a:t>df = df[df['userId'] &lt; 10000]</a:t>
            </a:r>
            <a:endParaRPr>
              <a:solidFill>
                <a:srgbClr val="F3F3F3"/>
              </a:solidFill>
            </a:endParaRPr>
          </a:p>
          <a:p>
            <a:pPr indent="0" lvl="0" marL="0" rtl="0" algn="l">
              <a:spcBef>
                <a:spcPts val="0"/>
              </a:spcBef>
              <a:spcAft>
                <a:spcPts val="0"/>
              </a:spcAft>
              <a:buClr>
                <a:schemeClr val="dk1"/>
              </a:buClr>
              <a:buSzPts val="1100"/>
              <a:buFont typeface="Arial"/>
              <a:buNone/>
            </a:pPr>
            <a:r>
              <a:rPr lang="en-IN">
                <a:solidFill>
                  <a:srgbClr val="F3F3F3"/>
                </a:solidFill>
              </a:rPr>
              <a:t>df = df[df['movieId'] &lt; 10000]</a:t>
            </a:r>
            <a:endParaRPr>
              <a:solidFill>
                <a:srgbClr val="F3F3F3"/>
              </a:solidFill>
            </a:endParaRPr>
          </a:p>
          <a:p>
            <a:pPr indent="0" lvl="0" marL="0" rtl="0" algn="l">
              <a:spcBef>
                <a:spcPts val="0"/>
              </a:spcBef>
              <a:spcAft>
                <a:spcPts val="0"/>
              </a:spcAft>
              <a:buNone/>
            </a:pPr>
            <a:r>
              <a:rPr lang="en-IN">
                <a:solidFill>
                  <a:srgbClr val="F3F3F3"/>
                </a:solidFill>
              </a:rPr>
              <a:t>df = df.sort_values(by=['movieId'])</a:t>
            </a:r>
            <a:endParaRPr>
              <a:solidFill>
                <a:srgbClr val="F3F3F3"/>
              </a:solidFill>
            </a:endParaRPr>
          </a:p>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Clr>
                <a:schemeClr val="dk1"/>
              </a:buClr>
              <a:buSzPts val="1100"/>
              <a:buFont typeface="Arial"/>
              <a:buNone/>
            </a:pPr>
            <a:r>
              <a:rPr lang="en-IN">
                <a:solidFill>
                  <a:srgbClr val="F3F3F3"/>
                </a:solidFill>
              </a:rPr>
              <a:t>mat = df.pivot_table(values='rating', index='userId', columns='movieId').fillna(0)</a:t>
            </a:r>
            <a:endParaRPr>
              <a:solidFill>
                <a:srgbClr val="F3F3F3"/>
              </a:solidFill>
            </a:endParaRPr>
          </a:p>
          <a:p>
            <a:pPr indent="0" lvl="0" marL="0" rtl="0" algn="l">
              <a:spcBef>
                <a:spcPts val="0"/>
              </a:spcBef>
              <a:spcAft>
                <a:spcPts val="0"/>
              </a:spcAft>
              <a:buClr>
                <a:schemeClr val="dk1"/>
              </a:buClr>
              <a:buSzPts val="1100"/>
              <a:buFont typeface="Arial"/>
              <a:buNone/>
            </a:pPr>
            <a:r>
              <a:t/>
            </a:r>
            <a:endParaRPr>
              <a:solidFill>
                <a:srgbClr val="F3F3F3"/>
              </a:solidFill>
            </a:endParaRPr>
          </a:p>
          <a:p>
            <a:pPr indent="0" lvl="0" marL="0" rtl="0" algn="l">
              <a:spcBef>
                <a:spcPts val="0"/>
              </a:spcBef>
              <a:spcAft>
                <a:spcPts val="0"/>
              </a:spcAft>
              <a:buClr>
                <a:schemeClr val="dk1"/>
              </a:buClr>
              <a:buSzPts val="1100"/>
              <a:buFont typeface="Arial"/>
              <a:buNone/>
            </a:pPr>
            <a:r>
              <a:rPr lang="en-IN">
                <a:solidFill>
                  <a:srgbClr val="F3F3F3"/>
                </a:solidFill>
              </a:rPr>
              <a:t>Reading the first 15 rows of mat gives us this result</a:t>
            </a:r>
            <a:endParaRPr>
              <a:solidFill>
                <a:srgbClr val="F3F3F3"/>
              </a:solidFill>
            </a:endParaRPr>
          </a:p>
          <a:p>
            <a:pPr indent="0" lvl="0" marL="0" rtl="0" algn="l">
              <a:spcBef>
                <a:spcPts val="0"/>
              </a:spcBef>
              <a:spcAft>
                <a:spcPts val="0"/>
              </a:spcAft>
              <a:buClr>
                <a:schemeClr val="dk1"/>
              </a:buClr>
              <a:buSzPts val="1100"/>
              <a:buFont typeface="Arial"/>
              <a:buNone/>
            </a:pPr>
            <a:r>
              <a:t/>
            </a:r>
            <a:endParaRPr>
              <a:solidFill>
                <a:srgbClr val="F3F3F3"/>
              </a:solidFill>
            </a:endParaRPr>
          </a:p>
          <a:p>
            <a:pPr indent="0" lvl="0" marL="0" rtl="0" algn="l">
              <a:spcBef>
                <a:spcPts val="0"/>
              </a:spcBef>
              <a:spcAft>
                <a:spcPts val="0"/>
              </a:spcAft>
              <a:buClr>
                <a:schemeClr val="dk1"/>
              </a:buClr>
              <a:buSzPts val="1100"/>
              <a:buFont typeface="Arial"/>
              <a:buNone/>
            </a:pPr>
            <a:r>
              <a:rPr lang="en-IN">
                <a:solidFill>
                  <a:srgbClr val="F3F3F3"/>
                </a:solidFill>
              </a:rPr>
              <a:t>mat.shape = 9955*7991</a:t>
            </a:r>
            <a:endParaRPr>
              <a:solidFill>
                <a:srgbClr val="F3F3F3"/>
              </a:solidFill>
            </a:endParaRPr>
          </a:p>
          <a:p>
            <a:pPr indent="0" lvl="0" marL="0" rtl="0" algn="l">
              <a:spcBef>
                <a:spcPts val="0"/>
              </a:spcBef>
              <a:spcAft>
                <a:spcPts val="0"/>
              </a:spcAft>
              <a:buNone/>
            </a:pPr>
            <a:r>
              <a:t/>
            </a:r>
            <a:endParaRPr>
              <a:solidFill>
                <a:srgbClr val="F3F3F3"/>
              </a:solidFill>
            </a:endParaRPr>
          </a:p>
        </p:txBody>
      </p:sp>
      <p:sp>
        <p:nvSpPr>
          <p:cNvPr id="184" name="Google Shape;184;ga16349ee2e_1_64"/>
          <p:cNvSpPr/>
          <p:nvPr/>
        </p:nvSpPr>
        <p:spPr>
          <a:xfrm>
            <a:off x="5019600" y="3841575"/>
            <a:ext cx="303600" cy="255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a16349ee2e_1_64"/>
          <p:cNvSpPr/>
          <p:nvPr/>
        </p:nvSpPr>
        <p:spPr>
          <a:xfrm>
            <a:off x="6546775" y="3841575"/>
            <a:ext cx="303600" cy="255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a16349ee2e_1_64"/>
          <p:cNvSpPr/>
          <p:nvPr/>
        </p:nvSpPr>
        <p:spPr>
          <a:xfrm>
            <a:off x="6011775" y="2443325"/>
            <a:ext cx="303600" cy="255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a16349ee2e_1_64"/>
          <p:cNvSpPr/>
          <p:nvPr/>
        </p:nvSpPr>
        <p:spPr>
          <a:xfrm>
            <a:off x="6546775" y="3139250"/>
            <a:ext cx="303600" cy="255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a16349ee2e_1_64"/>
          <p:cNvSpPr/>
          <p:nvPr/>
        </p:nvSpPr>
        <p:spPr>
          <a:xfrm>
            <a:off x="5019600" y="4097475"/>
            <a:ext cx="303600" cy="255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a16349ee2e_1_64"/>
          <p:cNvSpPr/>
          <p:nvPr/>
        </p:nvSpPr>
        <p:spPr>
          <a:xfrm>
            <a:off x="6315375" y="5512775"/>
            <a:ext cx="303600" cy="255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a16349ee2e_1_64"/>
          <p:cNvSpPr/>
          <p:nvPr/>
        </p:nvSpPr>
        <p:spPr>
          <a:xfrm>
            <a:off x="5019600" y="4801950"/>
            <a:ext cx="303600" cy="255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81960"/>
          </a:schemeClr>
        </a:solidFill>
      </p:bgPr>
    </p:bg>
    <p:spTree>
      <p:nvGrpSpPr>
        <p:cNvPr id="194" name="Shape 194"/>
        <p:cNvGrpSpPr/>
        <p:nvPr/>
      </p:nvGrpSpPr>
      <p:grpSpPr>
        <a:xfrm>
          <a:off x="0" y="0"/>
          <a:ext cx="0" cy="0"/>
          <a:chOff x="0" y="0"/>
          <a:chExt cx="0" cy="0"/>
        </a:xfrm>
      </p:grpSpPr>
      <p:sp>
        <p:nvSpPr>
          <p:cNvPr id="195" name="Google Shape;195;p4"/>
          <p:cNvSpPr txBox="1"/>
          <p:nvPr>
            <p:ph type="title"/>
          </p:nvPr>
        </p:nvSpPr>
        <p:spPr>
          <a:xfrm>
            <a:off x="838200" y="68103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196" name="Google Shape;196;p4"/>
          <p:cNvSpPr txBox="1"/>
          <p:nvPr>
            <p:ph idx="1" type="body"/>
          </p:nvPr>
        </p:nvSpPr>
        <p:spPr>
          <a:xfrm>
            <a:off x="838200" y="2178657"/>
            <a:ext cx="10515600" cy="3998400"/>
          </a:xfrm>
          <a:prstGeom prst="rect">
            <a:avLst/>
          </a:prstGeom>
          <a:noFill/>
          <a:ln>
            <a:noFill/>
          </a:ln>
        </p:spPr>
        <p:txBody>
          <a:bodyPr anchorCtr="0" anchor="t" bIns="45700" lIns="91425" spcFirstLastPara="1" rIns="91425" wrap="square" tIns="45700">
            <a:no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197" name="Google Shape;197;p4"/>
          <p:cNvPicPr preferRelativeResize="0"/>
          <p:nvPr/>
        </p:nvPicPr>
        <p:blipFill rotWithShape="1">
          <a:blip r:embed="rId3">
            <a:alphaModFix/>
          </a:blip>
          <a:srcRect b="0" l="0" r="0" t="0"/>
          <a:stretch/>
        </p:blipFill>
        <p:spPr>
          <a:xfrm>
            <a:off x="0" y="1588"/>
            <a:ext cx="12192002" cy="6853237"/>
          </a:xfrm>
          <a:prstGeom prst="rect">
            <a:avLst/>
          </a:prstGeom>
          <a:noFill/>
          <a:ln>
            <a:noFill/>
          </a:ln>
        </p:spPr>
      </p:pic>
      <p:sp>
        <p:nvSpPr>
          <p:cNvPr id="198" name="Google Shape;198;p4"/>
          <p:cNvSpPr txBox="1"/>
          <p:nvPr/>
        </p:nvSpPr>
        <p:spPr>
          <a:xfrm>
            <a:off x="0" y="0"/>
            <a:ext cx="12193200" cy="6858000"/>
          </a:xfrm>
          <a:prstGeom prst="rect">
            <a:avLst/>
          </a:prstGeom>
          <a:solidFill>
            <a:schemeClr val="dk1">
              <a:alpha val="8196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 name="Google Shape;199;p4"/>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0" name="Google Shape;200;p4"/>
          <p:cNvSpPr txBox="1"/>
          <p:nvPr/>
        </p:nvSpPr>
        <p:spPr>
          <a:xfrm>
            <a:off x="685803" y="228600"/>
            <a:ext cx="10800000" cy="892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IN" sz="3200">
                <a:solidFill>
                  <a:schemeClr val="lt1"/>
                </a:solidFill>
              </a:rPr>
              <a:t>Filtering Methods</a:t>
            </a:r>
            <a:endParaRPr>
              <a:solidFill>
                <a:schemeClr val="dk1"/>
              </a:solidFill>
            </a:endParaRPr>
          </a:p>
          <a:p>
            <a:pPr indent="0" lvl="0" marL="0" rtl="0" algn="l">
              <a:spcBef>
                <a:spcPts val="0"/>
              </a:spcBef>
              <a:spcAft>
                <a:spcPts val="0"/>
              </a:spcAft>
              <a:buNone/>
            </a:pPr>
            <a:r>
              <a:rPr i="1" lang="en-IN" sz="2000">
                <a:solidFill>
                  <a:srgbClr val="FF9300"/>
                </a:solidFill>
              </a:rPr>
              <a:t>Different techniques to building a recommender system</a:t>
            </a:r>
            <a:endParaRPr b="1" sz="3200">
              <a:solidFill>
                <a:schemeClr val="lt1"/>
              </a:solidFill>
            </a:endParaRPr>
          </a:p>
        </p:txBody>
      </p:sp>
      <p:sp>
        <p:nvSpPr>
          <p:cNvPr id="201" name="Google Shape;201;p4"/>
          <p:cNvSpPr txBox="1"/>
          <p:nvPr/>
        </p:nvSpPr>
        <p:spPr>
          <a:xfrm>
            <a:off x="696000" y="1542050"/>
            <a:ext cx="4748400" cy="41064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Clr>
                <a:srgbClr val="FF9900"/>
              </a:buClr>
              <a:buSzPts val="1800"/>
              <a:buChar char="•"/>
            </a:pPr>
            <a:r>
              <a:rPr b="1" lang="en-IN" sz="1800">
                <a:solidFill>
                  <a:srgbClr val="FF9900"/>
                </a:solidFill>
              </a:rPr>
              <a:t>Demographic</a:t>
            </a:r>
            <a:r>
              <a:rPr lang="en-IN" sz="1800">
                <a:solidFill>
                  <a:srgbClr val="FF9900"/>
                </a:solidFill>
              </a:rPr>
              <a:t> </a:t>
            </a:r>
            <a:endParaRPr sz="1800">
              <a:solidFill>
                <a:srgbClr val="FF9900"/>
              </a:solidFill>
            </a:endParaRPr>
          </a:p>
          <a:p>
            <a:pPr indent="-342900" lvl="1" marL="914400" rtl="0" algn="l">
              <a:spcBef>
                <a:spcPts val="0"/>
              </a:spcBef>
              <a:spcAft>
                <a:spcPts val="0"/>
              </a:spcAft>
              <a:buClr>
                <a:schemeClr val="lt1"/>
              </a:buClr>
              <a:buSzPts val="1800"/>
              <a:buChar char="–"/>
            </a:pPr>
            <a:r>
              <a:rPr lang="en-IN" sz="1800">
                <a:solidFill>
                  <a:schemeClr val="lt1"/>
                </a:solidFill>
              </a:rPr>
              <a:t>uses information about users (age, gender, location)</a:t>
            </a:r>
            <a:endParaRPr sz="1800">
              <a:solidFill>
                <a:schemeClr val="lt1"/>
              </a:solidFill>
            </a:endParaRPr>
          </a:p>
          <a:p>
            <a:pPr indent="0" lvl="0" marL="457200" rtl="0" algn="l">
              <a:spcBef>
                <a:spcPts val="640"/>
              </a:spcBef>
              <a:spcAft>
                <a:spcPts val="0"/>
              </a:spcAft>
              <a:buNone/>
            </a:pPr>
            <a:r>
              <a:t/>
            </a:r>
            <a:endParaRPr sz="1800">
              <a:solidFill>
                <a:schemeClr val="lt1"/>
              </a:solidFill>
            </a:endParaRPr>
          </a:p>
          <a:p>
            <a:pPr indent="-342900" lvl="0" marL="457200" rtl="0" algn="l">
              <a:spcBef>
                <a:spcPts val="640"/>
              </a:spcBef>
              <a:spcAft>
                <a:spcPts val="0"/>
              </a:spcAft>
              <a:buClr>
                <a:srgbClr val="FF9900"/>
              </a:buClr>
              <a:buSzPts val="1800"/>
              <a:buChar char="•"/>
            </a:pPr>
            <a:r>
              <a:rPr b="1" lang="en-IN" sz="1800">
                <a:solidFill>
                  <a:srgbClr val="FF9900"/>
                </a:solidFill>
              </a:rPr>
              <a:t>Content Based</a:t>
            </a:r>
            <a:endParaRPr b="1" sz="1800">
              <a:solidFill>
                <a:srgbClr val="FF9900"/>
              </a:solidFill>
            </a:endParaRPr>
          </a:p>
          <a:p>
            <a:pPr indent="-342900" lvl="1" marL="914400" rtl="0" algn="l">
              <a:spcBef>
                <a:spcPts val="0"/>
              </a:spcBef>
              <a:spcAft>
                <a:spcPts val="0"/>
              </a:spcAft>
              <a:buClr>
                <a:schemeClr val="lt1"/>
              </a:buClr>
              <a:buSzPts val="1800"/>
              <a:buChar char="–"/>
            </a:pPr>
            <a:r>
              <a:rPr lang="en-IN" sz="1800">
                <a:solidFill>
                  <a:schemeClr val="lt1"/>
                </a:solidFill>
              </a:rPr>
              <a:t>uses information about the movies(metadata about actors, directors, year of release, budget)</a:t>
            </a:r>
            <a:endParaRPr sz="1800">
              <a:solidFill>
                <a:schemeClr val="lt1"/>
              </a:solidFill>
            </a:endParaRPr>
          </a:p>
          <a:p>
            <a:pPr indent="0" lvl="0" marL="457200" rtl="0" algn="l">
              <a:spcBef>
                <a:spcPts val="640"/>
              </a:spcBef>
              <a:spcAft>
                <a:spcPts val="0"/>
              </a:spcAft>
              <a:buNone/>
            </a:pPr>
            <a:r>
              <a:t/>
            </a:r>
            <a:endParaRPr sz="1800">
              <a:solidFill>
                <a:schemeClr val="lt1"/>
              </a:solidFill>
            </a:endParaRPr>
          </a:p>
          <a:p>
            <a:pPr indent="-342900" lvl="0" marL="457200" rtl="0" algn="l">
              <a:spcBef>
                <a:spcPts val="640"/>
              </a:spcBef>
              <a:spcAft>
                <a:spcPts val="0"/>
              </a:spcAft>
              <a:buClr>
                <a:srgbClr val="FF9900"/>
              </a:buClr>
              <a:buSzPts val="1800"/>
              <a:buChar char="•"/>
            </a:pPr>
            <a:r>
              <a:rPr b="1" lang="en-IN" sz="1800">
                <a:solidFill>
                  <a:srgbClr val="FF9900"/>
                </a:solidFill>
              </a:rPr>
              <a:t>Collaborative</a:t>
            </a:r>
            <a:endParaRPr b="1" sz="1800">
              <a:solidFill>
                <a:srgbClr val="FF9900"/>
              </a:solidFill>
            </a:endParaRPr>
          </a:p>
          <a:p>
            <a:pPr indent="-342900" lvl="1" marL="914400" rtl="0" algn="l">
              <a:spcBef>
                <a:spcPts val="0"/>
              </a:spcBef>
              <a:spcAft>
                <a:spcPts val="0"/>
              </a:spcAft>
              <a:buClr>
                <a:schemeClr val="lt1"/>
              </a:buClr>
              <a:buSzPts val="1800"/>
              <a:buChar char="–"/>
            </a:pPr>
            <a:r>
              <a:rPr lang="en-IN" sz="1800">
                <a:solidFill>
                  <a:schemeClr val="lt1"/>
                </a:solidFill>
              </a:rPr>
              <a:t>uses information from other similar users and their browsing history</a:t>
            </a:r>
            <a:endParaRPr sz="1800">
              <a:solidFill>
                <a:schemeClr val="lt1"/>
              </a:solidFill>
            </a:endParaRPr>
          </a:p>
          <a:p>
            <a:pPr indent="0" lvl="0" marL="0" marR="0" rtl="0" algn="l">
              <a:spcBef>
                <a:spcPts val="0"/>
              </a:spcBef>
              <a:spcAft>
                <a:spcPts val="0"/>
              </a:spcAft>
              <a:buNone/>
            </a:pPr>
            <a:r>
              <a:t/>
            </a:r>
            <a:endParaRPr sz="1800">
              <a:solidFill>
                <a:schemeClr val="lt1"/>
              </a:solidFill>
            </a:endParaRPr>
          </a:p>
        </p:txBody>
      </p:sp>
      <p:pic>
        <p:nvPicPr>
          <p:cNvPr descr="Former Texas football player, NFL lineman Terry Tausch dies at 61" id="202" name="Google Shape;202;p4"/>
          <p:cNvPicPr preferRelativeResize="0"/>
          <p:nvPr/>
        </p:nvPicPr>
        <p:blipFill rotWithShape="1">
          <a:blip r:embed="rId4">
            <a:alphaModFix/>
          </a:blip>
          <a:srcRect b="0" l="0" r="0" t="0"/>
          <a:stretch/>
        </p:blipFill>
        <p:spPr>
          <a:xfrm>
            <a:off x="10147346" y="358357"/>
            <a:ext cx="1480658" cy="833086"/>
          </a:xfrm>
          <a:prstGeom prst="rect">
            <a:avLst/>
          </a:prstGeom>
          <a:noFill/>
          <a:ln>
            <a:noFill/>
          </a:ln>
        </p:spPr>
      </p:pic>
      <p:pic>
        <p:nvPicPr>
          <p:cNvPr id="203" name="Google Shape;203;p4"/>
          <p:cNvPicPr preferRelativeResize="0"/>
          <p:nvPr/>
        </p:nvPicPr>
        <p:blipFill>
          <a:blip r:embed="rId5">
            <a:alphaModFix/>
          </a:blip>
          <a:stretch>
            <a:fillRect/>
          </a:stretch>
        </p:blipFill>
        <p:spPr>
          <a:xfrm>
            <a:off x="5788750" y="2016793"/>
            <a:ext cx="5356175" cy="363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
          <p:cNvSpPr txBox="1"/>
          <p:nvPr>
            <p:ph type="title"/>
          </p:nvPr>
        </p:nvSpPr>
        <p:spPr>
          <a:xfrm>
            <a:off x="838200"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5200"/>
              <a:buFont typeface="EB Garamond"/>
              <a:buNone/>
            </a:pPr>
            <a:r>
              <a:t/>
            </a:r>
            <a:endParaRPr/>
          </a:p>
        </p:txBody>
      </p:sp>
      <p:sp>
        <p:nvSpPr>
          <p:cNvPr id="209" name="Google Shape;209;p5"/>
          <p:cNvSpPr txBox="1"/>
          <p:nvPr>
            <p:ph idx="1" type="body"/>
          </p:nvPr>
        </p:nvSpPr>
        <p:spPr>
          <a:xfrm>
            <a:off x="838200" y="2178657"/>
            <a:ext cx="10515600" cy="3998306"/>
          </a:xfrm>
          <a:prstGeom prst="rect">
            <a:avLst/>
          </a:prstGeom>
          <a:noFill/>
          <a:ln>
            <a:noFill/>
          </a:ln>
        </p:spPr>
        <p:txBody>
          <a:bodyPr anchorCtr="0" anchor="t" bIns="45700" lIns="91425" spcFirstLastPara="1" rIns="91425" wrap="square" tIns="45700">
            <a:normAutofit/>
          </a:bodyPr>
          <a:lstStyle/>
          <a:p>
            <a:pPr indent="-86359" lvl="0" marL="457200" rtl="0" algn="l">
              <a:lnSpc>
                <a:spcPct val="110000"/>
              </a:lnSpc>
              <a:spcBef>
                <a:spcPts val="0"/>
              </a:spcBef>
              <a:spcAft>
                <a:spcPts val="0"/>
              </a:spcAft>
              <a:buSzPts val="2240"/>
              <a:buFont typeface="Noto Sans Symbols"/>
              <a:buNone/>
            </a:pPr>
            <a:r>
              <a:t/>
            </a:r>
            <a:endParaRPr/>
          </a:p>
        </p:txBody>
      </p:sp>
      <p:pic>
        <p:nvPicPr>
          <p:cNvPr id="210" name="Google Shape;210;p5"/>
          <p:cNvPicPr preferRelativeResize="0"/>
          <p:nvPr/>
        </p:nvPicPr>
        <p:blipFill rotWithShape="1">
          <a:blip r:embed="rId3">
            <a:alphaModFix/>
          </a:blip>
          <a:srcRect b="0" l="0" r="0" t="0"/>
          <a:stretch/>
        </p:blipFill>
        <p:spPr>
          <a:xfrm>
            <a:off x="0" y="1588"/>
            <a:ext cx="12192000" cy="6853237"/>
          </a:xfrm>
          <a:prstGeom prst="rect">
            <a:avLst/>
          </a:prstGeom>
          <a:noFill/>
          <a:ln>
            <a:noFill/>
          </a:ln>
        </p:spPr>
      </p:pic>
      <p:sp>
        <p:nvSpPr>
          <p:cNvPr id="211" name="Google Shape;211;p5"/>
          <p:cNvSpPr txBox="1"/>
          <p:nvPr/>
        </p:nvSpPr>
        <p:spPr>
          <a:xfrm>
            <a:off x="0" y="0"/>
            <a:ext cx="12193201" cy="6858000"/>
          </a:xfrm>
          <a:prstGeom prst="rect">
            <a:avLst/>
          </a:prstGeom>
          <a:solidFill>
            <a:schemeClr val="dk1">
              <a:alpha val="81960"/>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 name="Google Shape;212;p5"/>
          <p:cNvSpPr/>
          <p:nvPr/>
        </p:nvSpPr>
        <p:spPr>
          <a:xfrm>
            <a:off x="685803" y="1286668"/>
            <a:ext cx="10800000" cy="36000"/>
          </a:xfrm>
          <a:prstGeom prst="rect">
            <a:avLst/>
          </a:prstGeom>
          <a:solidFill>
            <a:srgbClr val="FF9300"/>
          </a:solidFill>
          <a:ln cap="flat" cmpd="sng" w="12700">
            <a:solidFill>
              <a:srgbClr val="FF9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3" name="Google Shape;213;p5"/>
          <p:cNvSpPr txBox="1"/>
          <p:nvPr/>
        </p:nvSpPr>
        <p:spPr>
          <a:xfrm>
            <a:off x="685803" y="228600"/>
            <a:ext cx="10800000" cy="892552"/>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IN" sz="3200">
                <a:solidFill>
                  <a:schemeClr val="lt1"/>
                </a:solidFill>
              </a:rPr>
              <a:t>Collaborative Filtering</a:t>
            </a:r>
            <a:endParaRPr>
              <a:solidFill>
                <a:schemeClr val="dk1"/>
              </a:solidFill>
            </a:endParaRPr>
          </a:p>
          <a:p>
            <a:pPr indent="0" lvl="0" marL="0" rtl="0" algn="l">
              <a:spcBef>
                <a:spcPts val="0"/>
              </a:spcBef>
              <a:spcAft>
                <a:spcPts val="0"/>
              </a:spcAft>
              <a:buNone/>
            </a:pPr>
            <a:r>
              <a:rPr i="1" lang="en-IN" sz="2000">
                <a:solidFill>
                  <a:srgbClr val="FF9300"/>
                </a:solidFill>
              </a:rPr>
              <a:t>Predicting user ratings with different approaches</a:t>
            </a:r>
            <a:endParaRPr b="1" sz="3200">
              <a:solidFill>
                <a:schemeClr val="lt1"/>
              </a:solidFill>
            </a:endParaRPr>
          </a:p>
          <a:p>
            <a:pPr indent="0" lvl="0" marL="0" rtl="0" algn="l">
              <a:spcBef>
                <a:spcPts val="0"/>
              </a:spcBef>
              <a:spcAft>
                <a:spcPts val="0"/>
              </a:spcAft>
              <a:buNone/>
            </a:pPr>
            <a:r>
              <a:t/>
            </a:r>
            <a:endParaRPr b="1" sz="3200">
              <a:solidFill>
                <a:schemeClr val="lt1"/>
              </a:solidFill>
            </a:endParaRPr>
          </a:p>
          <a:p>
            <a:pPr indent="0" lvl="0" marL="0" rtl="0" algn="l">
              <a:spcBef>
                <a:spcPts val="0"/>
              </a:spcBef>
              <a:spcAft>
                <a:spcPts val="0"/>
              </a:spcAft>
              <a:buNone/>
            </a:pPr>
            <a:r>
              <a:t/>
            </a:r>
            <a:endParaRPr b="1" sz="3200">
              <a:solidFill>
                <a:schemeClr val="lt1"/>
              </a:solidFill>
            </a:endParaRPr>
          </a:p>
          <a:p>
            <a:pPr indent="0" lvl="0" marL="0" rtl="0" algn="l">
              <a:spcBef>
                <a:spcPts val="0"/>
              </a:spcBef>
              <a:spcAft>
                <a:spcPts val="0"/>
              </a:spcAft>
              <a:buNone/>
            </a:pPr>
            <a:r>
              <a:t/>
            </a:r>
            <a:endParaRPr b="1" sz="3200">
              <a:solidFill>
                <a:schemeClr val="lt1"/>
              </a:solidFill>
            </a:endParaRPr>
          </a:p>
        </p:txBody>
      </p:sp>
      <p:pic>
        <p:nvPicPr>
          <p:cNvPr descr="Former Texas football player, NFL lineman Terry Tausch dies at 61" id="214" name="Google Shape;214;p5"/>
          <p:cNvPicPr preferRelativeResize="0"/>
          <p:nvPr/>
        </p:nvPicPr>
        <p:blipFill rotWithShape="1">
          <a:blip r:embed="rId4">
            <a:alphaModFix/>
          </a:blip>
          <a:srcRect b="0" l="0" r="0" t="0"/>
          <a:stretch/>
        </p:blipFill>
        <p:spPr>
          <a:xfrm>
            <a:off x="10147346" y="358357"/>
            <a:ext cx="1480657" cy="833086"/>
          </a:xfrm>
          <a:prstGeom prst="rect">
            <a:avLst/>
          </a:prstGeom>
          <a:noFill/>
          <a:ln>
            <a:noFill/>
          </a:ln>
        </p:spPr>
      </p:pic>
      <p:sp>
        <p:nvSpPr>
          <p:cNvPr id="215" name="Google Shape;215;p5"/>
          <p:cNvSpPr txBox="1"/>
          <p:nvPr/>
        </p:nvSpPr>
        <p:spPr>
          <a:xfrm>
            <a:off x="696000" y="1488198"/>
            <a:ext cx="10800000" cy="421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800">
                <a:solidFill>
                  <a:schemeClr val="lt1"/>
                </a:solidFill>
              </a:rPr>
              <a:t>Collaborative filtering involves generating or predicting recommendations for a user, </a:t>
            </a:r>
            <a:r>
              <a:rPr i="1" lang="en-IN" sz="1800">
                <a:solidFill>
                  <a:schemeClr val="lt1"/>
                </a:solidFill>
              </a:rPr>
              <a:t>A</a:t>
            </a:r>
            <a:r>
              <a:rPr lang="en-IN" sz="1800">
                <a:solidFill>
                  <a:schemeClr val="lt1"/>
                </a:solidFill>
              </a:rPr>
              <a:t>,  </a:t>
            </a:r>
            <a:r>
              <a:rPr lang="en-IN" sz="1800">
                <a:solidFill>
                  <a:schemeClr val="lt1"/>
                </a:solidFill>
              </a:rPr>
              <a:t>using information on interests of similar users</a:t>
            </a:r>
            <a:endParaRPr sz="1800">
              <a:solidFill>
                <a:schemeClr val="lt1"/>
              </a:solidFill>
            </a:endParaRPr>
          </a:p>
          <a:p>
            <a:pPr indent="0" lvl="0" marL="45720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rPr b="1" lang="en-IN" sz="1800">
                <a:solidFill>
                  <a:srgbClr val="FF9900"/>
                </a:solidFill>
              </a:rPr>
              <a:t>User Based</a:t>
            </a:r>
            <a:endParaRPr b="1" sz="1800">
              <a:solidFill>
                <a:srgbClr val="FF9900"/>
              </a:solidFill>
            </a:endParaRPr>
          </a:p>
          <a:p>
            <a:pPr indent="0" lvl="0" marL="0" rtl="0" algn="l">
              <a:spcBef>
                <a:spcPts val="0"/>
              </a:spcBef>
              <a:spcAft>
                <a:spcPts val="0"/>
              </a:spcAft>
              <a:buNone/>
            </a:pPr>
            <a:r>
              <a:t/>
            </a:r>
            <a:endParaRPr b="1" sz="1800">
              <a:solidFill>
                <a:schemeClr val="lt1"/>
              </a:solidFill>
            </a:endParaRPr>
          </a:p>
          <a:p>
            <a:pPr indent="-285750" lvl="0" marL="285750" rtl="0" algn="l">
              <a:spcBef>
                <a:spcPts val="0"/>
              </a:spcBef>
              <a:spcAft>
                <a:spcPts val="0"/>
              </a:spcAft>
              <a:buClr>
                <a:schemeClr val="lt1"/>
              </a:buClr>
              <a:buSzPts val="1800"/>
              <a:buChar char="•"/>
            </a:pPr>
            <a:r>
              <a:rPr b="1" lang="en-IN" sz="1800">
                <a:solidFill>
                  <a:schemeClr val="lt1"/>
                </a:solidFill>
              </a:rPr>
              <a:t>I</a:t>
            </a:r>
            <a:r>
              <a:rPr lang="en-IN" sz="1800">
                <a:solidFill>
                  <a:schemeClr val="lt1"/>
                </a:solidFill>
              </a:rPr>
              <a:t>n user based filtering, we try to find similar users with a cosine similarity approach, assigning a higher weight to </a:t>
            </a:r>
            <a:r>
              <a:rPr i="1" lang="en-IN" sz="1800">
                <a:solidFill>
                  <a:schemeClr val="lt1"/>
                </a:solidFill>
              </a:rPr>
              <a:t>k</a:t>
            </a:r>
            <a:r>
              <a:rPr lang="en-IN" sz="1800">
                <a:solidFill>
                  <a:schemeClr val="lt1"/>
                </a:solidFill>
              </a:rPr>
              <a:t> users with more similar interests</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285750" lvl="0" marL="285750" rtl="0" algn="l">
              <a:spcBef>
                <a:spcPts val="0"/>
              </a:spcBef>
              <a:spcAft>
                <a:spcPts val="0"/>
              </a:spcAft>
              <a:buClr>
                <a:schemeClr val="lt1"/>
              </a:buClr>
              <a:buSzPts val="1800"/>
              <a:buChar char="•"/>
            </a:pPr>
            <a:r>
              <a:rPr lang="en-IN" sz="1800">
                <a:solidFill>
                  <a:schemeClr val="lt1"/>
                </a:solidFill>
              </a:rPr>
              <a:t>We then look at content consumed by those </a:t>
            </a:r>
            <a:r>
              <a:rPr i="1" lang="en-IN" sz="1800">
                <a:solidFill>
                  <a:schemeClr val="lt1"/>
                </a:solidFill>
              </a:rPr>
              <a:t>k</a:t>
            </a:r>
            <a:r>
              <a:rPr lang="en-IN" sz="1800">
                <a:solidFill>
                  <a:schemeClr val="lt1"/>
                </a:solidFill>
              </a:rPr>
              <a:t> users, calculate an average user rating weighted by similarity of users to user A, and add in ratings for content that has not yet been consumed by user </a:t>
            </a:r>
            <a:r>
              <a:rPr i="1" lang="en-IN" sz="1800">
                <a:solidFill>
                  <a:schemeClr val="lt1"/>
                </a:solidFill>
              </a:rPr>
              <a:t>A</a:t>
            </a:r>
            <a:endParaRPr i="1"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b="1" lang="en-IN" sz="1800">
                <a:solidFill>
                  <a:srgbClr val="FF9900"/>
                </a:solidFill>
              </a:rPr>
              <a:t>Item Based</a:t>
            </a:r>
            <a:endParaRPr i="1" sz="1800">
              <a:solidFill>
                <a:srgbClr val="FF9900"/>
              </a:solidFill>
            </a:endParaRPr>
          </a:p>
          <a:p>
            <a:pPr indent="0" lvl="0" marL="0" rtl="0" algn="l">
              <a:spcBef>
                <a:spcPts val="0"/>
              </a:spcBef>
              <a:spcAft>
                <a:spcPts val="0"/>
              </a:spcAft>
              <a:buNone/>
            </a:pPr>
            <a:r>
              <a:t/>
            </a:r>
            <a:endParaRPr sz="1800">
              <a:solidFill>
                <a:schemeClr val="lt1"/>
              </a:solidFill>
            </a:endParaRPr>
          </a:p>
          <a:p>
            <a:pPr indent="-285750" lvl="0" marL="285750" rtl="0" algn="l">
              <a:spcBef>
                <a:spcPts val="0"/>
              </a:spcBef>
              <a:spcAft>
                <a:spcPts val="0"/>
              </a:spcAft>
              <a:buClr>
                <a:schemeClr val="lt1"/>
              </a:buClr>
              <a:buSzPts val="1800"/>
              <a:buChar char="•"/>
            </a:pPr>
            <a:r>
              <a:rPr lang="en-IN" sz="1800">
                <a:solidFill>
                  <a:schemeClr val="lt1"/>
                </a:solidFill>
              </a:rPr>
              <a:t>In item based filtering, we find </a:t>
            </a:r>
            <a:r>
              <a:rPr i="1" lang="en-IN" sz="1800">
                <a:solidFill>
                  <a:schemeClr val="lt1"/>
                </a:solidFill>
              </a:rPr>
              <a:t>k </a:t>
            </a:r>
            <a:r>
              <a:rPr lang="en-IN" sz="1800">
                <a:solidFill>
                  <a:schemeClr val="lt1"/>
                </a:solidFill>
              </a:rPr>
              <a:t>most similar items to content already consumed by user </a:t>
            </a:r>
            <a:r>
              <a:rPr i="1" lang="en-IN" sz="1800">
                <a:solidFill>
                  <a:schemeClr val="lt1"/>
                </a:solidFill>
              </a:rPr>
              <a:t>A</a:t>
            </a:r>
            <a:endParaRPr i="1" sz="1800">
              <a:solidFill>
                <a:schemeClr val="lt1"/>
              </a:solidFill>
            </a:endParaRPr>
          </a:p>
          <a:p>
            <a:pPr indent="0" lvl="0" marL="457200" rtl="0" algn="l">
              <a:spcBef>
                <a:spcPts val="0"/>
              </a:spcBef>
              <a:spcAft>
                <a:spcPts val="0"/>
              </a:spcAft>
              <a:buNone/>
            </a:pPr>
            <a:r>
              <a:t/>
            </a:r>
            <a:endParaRPr i="1" sz="1800">
              <a:solidFill>
                <a:schemeClr val="lt1"/>
              </a:solidFill>
            </a:endParaRPr>
          </a:p>
          <a:p>
            <a:pPr indent="-285750" lvl="0" marL="285750" rtl="0" algn="l">
              <a:spcBef>
                <a:spcPts val="0"/>
              </a:spcBef>
              <a:spcAft>
                <a:spcPts val="0"/>
              </a:spcAft>
              <a:buClr>
                <a:schemeClr val="lt1"/>
              </a:buClr>
              <a:buSzPts val="1800"/>
              <a:buChar char="•"/>
            </a:pPr>
            <a:r>
              <a:rPr lang="en-IN" sz="1800">
                <a:solidFill>
                  <a:schemeClr val="lt1"/>
                </a:solidFill>
              </a:rPr>
              <a:t>For each such similar item, we calculate average content rating for user A and add in ratings based on weighted similarity scores of that content </a:t>
            </a:r>
            <a:endParaRPr sz="1800">
              <a:solidFill>
                <a:schemeClr val="lt1"/>
              </a:solidFill>
            </a:endParaRPr>
          </a:p>
          <a:p>
            <a:pPr indent="0" lvl="0" marL="0" marR="0" rtl="0" algn="l">
              <a:lnSpc>
                <a:spcPct val="100000"/>
              </a:lnSpc>
              <a:spcBef>
                <a:spcPts val="0"/>
              </a:spcBef>
              <a:spcAft>
                <a:spcPts val="0"/>
              </a:spcAft>
              <a:buNone/>
            </a:pPr>
            <a:r>
              <a:t/>
            </a:r>
            <a:endParaRPr b="1" sz="1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minousVTI">
  <a:themeElements>
    <a:clrScheme name="AnalogousFromLightSeedLeftStep">
      <a:dk1>
        <a:srgbClr val="000000"/>
      </a:dk1>
      <a:lt1>
        <a:srgbClr val="FFFFFF"/>
      </a:lt1>
      <a:dk2>
        <a:srgbClr val="223B31"/>
      </a:dk2>
      <a:lt2>
        <a:srgbClr val="E8E6E2"/>
      </a:lt2>
      <a:accent1>
        <a:srgbClr val="96A3C6"/>
      </a:accent1>
      <a:accent2>
        <a:srgbClr val="7FA7BA"/>
      </a:accent2>
      <a:accent3>
        <a:srgbClr val="82ACA8"/>
      </a:accent3>
      <a:accent4>
        <a:srgbClr val="77AE92"/>
      </a:accent4>
      <a:accent5>
        <a:srgbClr val="81AC84"/>
      </a:accent5>
      <a:accent6>
        <a:srgbClr val="8AAE77"/>
      </a:accent6>
      <a:hlink>
        <a:srgbClr val="908157"/>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2020-11-08T20:20:58Z</dcterms:created>
  <dc:creator>Choudhary, Priyanka</dc:creator>
</cp:coreProperties>
</file>